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sldIdLst>
    <p:sldId id="256" r:id="rId10"/>
    <p:sldId id="257" r:id="rId11"/>
    <p:sldId id="258" r:id="rId12"/>
    <p:sldId id="287" r:id="rId13"/>
    <p:sldId id="288" r:id="rId14"/>
    <p:sldId id="289" r:id="rId15"/>
    <p:sldId id="313" r:id="rId16"/>
    <p:sldId id="314" r:id="rId17"/>
    <p:sldId id="290" r:id="rId18"/>
    <p:sldId id="316" r:id="rId19"/>
    <p:sldId id="315" r:id="rId20"/>
    <p:sldId id="317" r:id="rId21"/>
    <p:sldId id="321" r:id="rId22"/>
    <p:sldId id="318" r:id="rId23"/>
    <p:sldId id="372" r:id="rId24"/>
    <p:sldId id="319" r:id="rId25"/>
    <p:sldId id="320" r:id="rId26"/>
    <p:sldId id="329" r:id="rId27"/>
    <p:sldId id="330" r:id="rId28"/>
    <p:sldId id="331" r:id="rId29"/>
    <p:sldId id="332" r:id="rId30"/>
    <p:sldId id="277" r:id="rId31"/>
    <p:sldId id="337" r:id="rId32"/>
    <p:sldId id="333" r:id="rId33"/>
    <p:sldId id="346" r:id="rId34"/>
    <p:sldId id="342" r:id="rId35"/>
    <p:sldId id="343" r:id="rId36"/>
    <p:sldId id="345" r:id="rId37"/>
    <p:sldId id="344" r:id="rId38"/>
    <p:sldId id="334" r:id="rId39"/>
    <p:sldId id="341" r:id="rId40"/>
    <p:sldId id="338" r:id="rId41"/>
    <p:sldId id="339" r:id="rId42"/>
    <p:sldId id="340" r:id="rId43"/>
    <p:sldId id="335" r:id="rId44"/>
    <p:sldId id="336" r:id="rId45"/>
    <p:sldId id="351" r:id="rId46"/>
    <p:sldId id="348" r:id="rId47"/>
    <p:sldId id="352" r:id="rId48"/>
    <p:sldId id="349" r:id="rId49"/>
    <p:sldId id="350" r:id="rId50"/>
    <p:sldId id="353" r:id="rId51"/>
    <p:sldId id="354" r:id="rId52"/>
    <p:sldId id="355" r:id="rId53"/>
    <p:sldId id="360" r:id="rId54"/>
    <p:sldId id="361" r:id="rId55"/>
    <p:sldId id="362" r:id="rId56"/>
    <p:sldId id="363" r:id="rId57"/>
    <p:sldId id="365" r:id="rId58"/>
    <p:sldId id="356" r:id="rId59"/>
    <p:sldId id="364" r:id="rId60"/>
    <p:sldId id="366" r:id="rId61"/>
    <p:sldId id="367" r:id="rId62"/>
    <p:sldId id="368" r:id="rId63"/>
    <p:sldId id="369" r:id="rId64"/>
    <p:sldId id="370" r:id="rId65"/>
    <p:sldId id="371" r:id="rId66"/>
    <p:sldId id="357" r:id="rId67"/>
    <p:sldId id="322" r:id="rId68"/>
    <p:sldId id="295" r:id="rId69"/>
    <p:sldId id="296" r:id="rId70"/>
    <p:sldId id="297" r:id="rId71"/>
    <p:sldId id="298" r:id="rId72"/>
    <p:sldId id="299" r:id="rId73"/>
    <p:sldId id="328" r:id="rId74"/>
    <p:sldId id="300" r:id="rId75"/>
    <p:sldId id="301" r:id="rId76"/>
    <p:sldId id="302" r:id="rId77"/>
    <p:sldId id="303" r:id="rId78"/>
    <p:sldId id="324" r:id="rId79"/>
    <p:sldId id="304" r:id="rId80"/>
    <p:sldId id="325" r:id="rId81"/>
    <p:sldId id="305" r:id="rId82"/>
    <p:sldId id="306" r:id="rId83"/>
    <p:sldId id="326" r:id="rId84"/>
    <p:sldId id="307" r:id="rId85"/>
    <p:sldId id="308" r:id="rId86"/>
    <p:sldId id="309" r:id="rId87"/>
    <p:sldId id="327" r:id="rId88"/>
    <p:sldId id="311" r:id="rId89"/>
    <p:sldId id="285"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A7BD"/>
    <a:srgbClr val="873DAB"/>
    <a:srgbClr val="5858AC"/>
    <a:srgbClr val="2280C3"/>
    <a:srgbClr val="DA57A3"/>
    <a:srgbClr val="FEFEFE"/>
    <a:srgbClr val="FDFDFD"/>
    <a:srgbClr val="4C4C9A"/>
    <a:srgbClr val="743593"/>
    <a:srgbClr val="1F77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60"/>
  </p:normalViewPr>
  <p:slideViewPr>
    <p:cSldViewPr snapToGrid="0">
      <p:cViewPr>
        <p:scale>
          <a:sx n="68" d="100"/>
          <a:sy n="68" d="100"/>
        </p:scale>
        <p:origin x="-1142" y="-5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slide" Target="slides/slide8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us\Desktop\&#24635;&#3578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86392716535432"/>
          <c:y val="6.729676241476501E-2"/>
          <c:w val="0.47510899171131016"/>
          <c:h val="0.88560964153369515"/>
        </c:manualLayout>
      </c:layout>
      <c:radarChart>
        <c:radarStyle val="marker"/>
        <c:varyColors val="0"/>
        <c:ser>
          <c:idx val="0"/>
          <c:order val="0"/>
          <c:tx>
            <c:strRef>
              <c:f>雷达图!$A$2</c:f>
              <c:strCache>
                <c:ptCount val="1"/>
                <c:pt idx="0">
                  <c:v>杨溢</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雷达图!$B$2:$F$2</c:f>
              <c:numCache>
                <c:formatCode>0%</c:formatCode>
                <c:ptCount val="5"/>
                <c:pt idx="0">
                  <c:v>1</c:v>
                </c:pt>
                <c:pt idx="1">
                  <c:v>0.96666666666666701</c:v>
                </c:pt>
                <c:pt idx="2">
                  <c:v>0.83333333333333304</c:v>
                </c:pt>
                <c:pt idx="3">
                  <c:v>0.82666666666666699</c:v>
                </c:pt>
                <c:pt idx="4">
                  <c:v>0.82</c:v>
                </c:pt>
              </c:numCache>
            </c:numRef>
          </c:val>
        </c:ser>
        <c:ser>
          <c:idx val="1"/>
          <c:order val="1"/>
          <c:tx>
            <c:strRef>
              <c:f>雷达图!$A$3</c:f>
              <c:strCache>
                <c:ptCount val="1"/>
                <c:pt idx="0">
                  <c:v>严翔宇</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雷达图!$B$3:$F$3</c:f>
              <c:numCache>
                <c:formatCode>0%</c:formatCode>
                <c:ptCount val="5"/>
                <c:pt idx="0">
                  <c:v>1</c:v>
                </c:pt>
                <c:pt idx="1">
                  <c:v>0.96666666666666701</c:v>
                </c:pt>
                <c:pt idx="2">
                  <c:v>0.83</c:v>
                </c:pt>
                <c:pt idx="3">
                  <c:v>0.81777777777777805</c:v>
                </c:pt>
                <c:pt idx="4">
                  <c:v>0.81111111111111101</c:v>
                </c:pt>
              </c:numCache>
            </c:numRef>
          </c:val>
        </c:ser>
        <c:ser>
          <c:idx val="2"/>
          <c:order val="2"/>
          <c:tx>
            <c:strRef>
              <c:f>雷达图!$A$4</c:f>
              <c:strCache>
                <c:ptCount val="1"/>
                <c:pt idx="0">
                  <c:v>陈维</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雷达图!$B$4:$F$4</c:f>
              <c:numCache>
                <c:formatCode>0%</c:formatCode>
                <c:ptCount val="5"/>
                <c:pt idx="0">
                  <c:v>1</c:v>
                </c:pt>
                <c:pt idx="1">
                  <c:v>0.96666666666666701</c:v>
                </c:pt>
                <c:pt idx="2">
                  <c:v>0.84333333333333305</c:v>
                </c:pt>
                <c:pt idx="3">
                  <c:v>0.85777777777777797</c:v>
                </c:pt>
                <c:pt idx="4">
                  <c:v>0.81777777777777805</c:v>
                </c:pt>
              </c:numCache>
            </c:numRef>
          </c:val>
        </c:ser>
        <c:ser>
          <c:idx val="3"/>
          <c:order val="3"/>
          <c:tx>
            <c:strRef>
              <c:f>雷达图!$A$5</c:f>
              <c:strCache>
                <c:ptCount val="1"/>
                <c:pt idx="0">
                  <c:v>陈俊杉</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雷达图!$B$5:$F$5</c:f>
              <c:numCache>
                <c:formatCode>0%</c:formatCode>
                <c:ptCount val="5"/>
                <c:pt idx="0">
                  <c:v>1</c:v>
                </c:pt>
                <c:pt idx="1">
                  <c:v>1</c:v>
                </c:pt>
                <c:pt idx="2">
                  <c:v>0.85</c:v>
                </c:pt>
                <c:pt idx="3">
                  <c:v>0.85333333333333306</c:v>
                </c:pt>
                <c:pt idx="4">
                  <c:v>0.83555555555555505</c:v>
                </c:pt>
              </c:numCache>
            </c:numRef>
          </c:val>
        </c:ser>
        <c:ser>
          <c:idx val="4"/>
          <c:order val="4"/>
          <c:tx>
            <c:strRef>
              <c:f>雷达图!$A$6</c:f>
              <c:strCache>
                <c:ptCount val="1"/>
                <c:pt idx="0">
                  <c:v>陈安侍</c:v>
                </c:pt>
              </c:strCache>
            </c:strRef>
          </c:tx>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雷达图!$B$6:$F$6</c:f>
              <c:numCache>
                <c:formatCode>0%</c:formatCode>
                <c:ptCount val="5"/>
                <c:pt idx="0">
                  <c:v>1</c:v>
                </c:pt>
                <c:pt idx="1">
                  <c:v>1</c:v>
                </c:pt>
                <c:pt idx="2">
                  <c:v>0.836666666666667</c:v>
                </c:pt>
                <c:pt idx="3">
                  <c:v>0.85777777777777797</c:v>
                </c:pt>
                <c:pt idx="4">
                  <c:v>0.82666666666666699</c:v>
                </c:pt>
              </c:numCache>
            </c:numRef>
          </c:val>
        </c:ser>
        <c:ser>
          <c:idx val="5"/>
          <c:order val="5"/>
          <c:tx>
            <c:strRef>
              <c:f>雷达图!$A$7</c:f>
              <c:strCache>
                <c:ptCount val="1"/>
                <c:pt idx="0">
                  <c:v>平均</c:v>
                </c:pt>
              </c:strCache>
            </c:strRef>
          </c:tx>
          <c:spPr>
            <a:ln w="31750"/>
          </c:spPr>
          <c:marker>
            <c:symbol val="none"/>
          </c:marker>
          <c:cat>
            <c:strRef>
              <c:f>雷达图!$B$1:$F$1</c:f>
              <c:strCache>
                <c:ptCount val="5"/>
                <c:pt idx="0">
                  <c:v>是否服从分配</c:v>
                </c:pt>
                <c:pt idx="1">
                  <c:v>对待任务态度</c:v>
                </c:pt>
                <c:pt idx="2">
                  <c:v>工作量</c:v>
                </c:pt>
                <c:pt idx="3">
                  <c:v>提交速度</c:v>
                </c:pt>
                <c:pt idx="4">
                  <c:v>提交质量</c:v>
                </c:pt>
              </c:strCache>
            </c:strRef>
          </c:cat>
          <c:val>
            <c:numRef>
              <c:f>雷达图!$B$7:$F$7</c:f>
              <c:numCache>
                <c:formatCode>0%</c:formatCode>
                <c:ptCount val="5"/>
                <c:pt idx="0">
                  <c:v>1</c:v>
                </c:pt>
                <c:pt idx="1">
                  <c:v>0.9800000000000002</c:v>
                </c:pt>
                <c:pt idx="2">
                  <c:v>0.83866666666666667</c:v>
                </c:pt>
                <c:pt idx="3">
                  <c:v>0.84266666666666679</c:v>
                </c:pt>
                <c:pt idx="4">
                  <c:v>0.82222222222222219</c:v>
                </c:pt>
              </c:numCache>
            </c:numRef>
          </c:val>
        </c:ser>
        <c:dLbls>
          <c:showLegendKey val="0"/>
          <c:showVal val="0"/>
          <c:showCatName val="0"/>
          <c:showSerName val="0"/>
          <c:showPercent val="0"/>
          <c:showBubbleSize val="0"/>
        </c:dLbls>
        <c:axId val="206056448"/>
        <c:axId val="188528256"/>
      </c:radarChart>
      <c:catAx>
        <c:axId val="206056448"/>
        <c:scaling>
          <c:orientation val="minMax"/>
        </c:scaling>
        <c:delete val="0"/>
        <c:axPos val="b"/>
        <c:majorGridlines/>
        <c:majorTickMark val="out"/>
        <c:minorTickMark val="none"/>
        <c:tickLblPos val="nextTo"/>
        <c:txPr>
          <a:bodyPr rot="-60000000" spcFirstLastPara="0" vertOverflow="ellipsis" vert="horz" wrap="square" anchor="ctr" anchorCtr="1"/>
          <a:lstStyle/>
          <a:p>
            <a:pPr>
              <a:defRPr lang="zh-CN" sz="1200" b="1" i="0" u="none" strike="noStrike" kern="1200" baseline="0">
                <a:solidFill>
                  <a:schemeClr val="tx1"/>
                </a:solidFill>
                <a:latin typeface="+mn-lt"/>
                <a:ea typeface="+mn-ea"/>
                <a:cs typeface="+mn-cs"/>
              </a:defRPr>
            </a:pPr>
            <a:endParaRPr lang="zh-CN"/>
          </a:p>
        </c:txPr>
        <c:crossAx val="188528256"/>
        <c:crosses val="autoZero"/>
        <c:auto val="1"/>
        <c:lblAlgn val="ctr"/>
        <c:lblOffset val="100"/>
        <c:noMultiLvlLbl val="0"/>
      </c:catAx>
      <c:valAx>
        <c:axId val="188528256"/>
        <c:scaling>
          <c:orientation val="minMax"/>
          <c:max val="1.1000000000000001"/>
          <c:min val="0.5"/>
        </c:scaling>
        <c:delete val="0"/>
        <c:axPos val="l"/>
        <c:majorGridlines/>
        <c:numFmt formatCode="0%" sourceLinked="1"/>
        <c:majorTickMark val="cross"/>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endParaRPr lang="zh-CN"/>
          </a:p>
        </c:txPr>
        <c:crossAx val="206056448"/>
        <c:crosses val="autoZero"/>
        <c:crossBetween val="between"/>
        <c:majorUnit val="0.1"/>
        <c:minorUnit val="0.02"/>
      </c:valAx>
      <c:spPr>
        <a:ln w="25400"/>
      </c:spPr>
    </c:plotArea>
    <c:legend>
      <c:legendPos val="r"/>
      <c:layout>
        <c:manualLayout>
          <c:xMode val="edge"/>
          <c:yMode val="edge"/>
          <c:x val="0.77057125998563081"/>
          <c:y val="0.14591256550717216"/>
          <c:w val="0.22012757487865153"/>
          <c:h val="0.6916092122443247"/>
        </c:manualLayout>
      </c:layout>
      <c:overlay val="0"/>
      <c:txPr>
        <a:bodyPr rot="0" spcFirstLastPara="0" vertOverflow="ellipsis" vert="horz" wrap="square" anchor="ctr" anchorCtr="1"/>
        <a:lstStyle/>
        <a:p>
          <a:pPr>
            <a:defRPr lang="zh-CN" sz="1600" b="1"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a:pPr>
      <a:endParaRPr lang="zh-CN"/>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413931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79641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4061008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117133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456675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209166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2074105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8331356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371979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58488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5088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4130047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57922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517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78450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59792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0205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8694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11744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71808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62174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6484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3175565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474674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20931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8026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2671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90001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20871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45353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93514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77390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3511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22160319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126221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10699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0519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49066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38169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18478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788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3663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37754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629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t>2019/1/15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t>‹#›</a:t>
            </a:fld>
            <a:endParaRPr lang="zh-CN" altLang="en-US"/>
          </a:p>
        </p:txBody>
      </p:sp>
    </p:spTree>
    <p:extLst>
      <p:ext uri="{BB962C8B-B14F-4D97-AF65-F5344CB8AC3E}">
        <p14:creationId xmlns:p14="http://schemas.microsoft.com/office/powerpoint/2010/main" val="187155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08181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99269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FDD57-4F60-4CBE-BE7D-104E160654DE}" type="datetimeFigureOut">
              <a:rPr lang="zh-CN" altLang="en-US" smtClean="0">
                <a:solidFill>
                  <a:prstClr val="black">
                    <a:tint val="75000"/>
                  </a:prstClr>
                </a:solidFill>
              </a:rPr>
              <a:pPr/>
              <a:t>2019/1/15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8F65C-32B6-44AD-B5C6-741E2EBC8CA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17283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8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89.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78.xml"/><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7" name="文本框 1"/>
          <p:cNvSpPr>
            <a:spLocks noChangeArrowheads="1"/>
          </p:cNvSpPr>
          <p:nvPr/>
        </p:nvSpPr>
        <p:spPr bwMode="auto">
          <a:xfrm>
            <a:off x="0" y="1596483"/>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软工工程系列课程教学辅助网站</a:t>
            </a:r>
            <a:r>
              <a:rPr lang="en-US" altLang="zh-CN" sz="6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endParaRPr lang="en-US" altLang="en-US" sz="6000" b="1" dirty="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文本框 267"/>
          <p:cNvSpPr txBox="1"/>
          <p:nvPr/>
        </p:nvSpPr>
        <p:spPr>
          <a:xfrm>
            <a:off x="3464510" y="3183770"/>
            <a:ext cx="5262979" cy="646331"/>
          </a:xfrm>
          <a:prstGeom prst="rect">
            <a:avLst/>
          </a:prstGeom>
          <a:noFill/>
          <a:effectLst/>
        </p:spPr>
        <p:txBody>
          <a:bodyPr wrap="none" rtlCol="0">
            <a:spAutoFit/>
          </a:bodyPr>
          <a:lstStyle/>
          <a:p>
            <a:r>
              <a:rPr lang="zh-CN" altLang="en-US"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里程碑评审</a:t>
            </a:r>
            <a:r>
              <a:rPr lang="en-US" altLang="zh-CN"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a:t>
            </a:r>
            <a:r>
              <a:rPr lang="zh-CN" altLang="en-US" sz="36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总结报告</a:t>
            </a:r>
          </a:p>
        </p:txBody>
      </p:sp>
      <p:sp>
        <p:nvSpPr>
          <p:cNvPr id="269" name="文本框 268"/>
          <p:cNvSpPr txBox="1"/>
          <p:nvPr/>
        </p:nvSpPr>
        <p:spPr>
          <a:xfrm>
            <a:off x="167696" y="6174448"/>
            <a:ext cx="2400016" cy="523220"/>
          </a:xfrm>
          <a:prstGeom prst="rect">
            <a:avLst/>
          </a:prstGeom>
          <a:noFill/>
          <a:effectLst/>
        </p:spPr>
        <p:txBody>
          <a:bodyPr wrap="none" rtlCol="0">
            <a:spAutoFit/>
          </a:bodyPr>
          <a:lstStyle/>
          <a:p>
            <a:r>
              <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PRD2018-G13</a:t>
            </a:r>
            <a:endPar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5" name="文本框 268"/>
          <p:cNvSpPr txBox="1"/>
          <p:nvPr/>
        </p:nvSpPr>
        <p:spPr>
          <a:xfrm>
            <a:off x="8983967" y="4477308"/>
            <a:ext cx="3105337" cy="2246769"/>
          </a:xfrm>
          <a:prstGeom prst="rect">
            <a:avLst/>
          </a:prstGeom>
          <a:noFill/>
          <a:effectLst/>
        </p:spPr>
        <p:txBody>
          <a:bodyPr wrap="none" rtlCol="0">
            <a:spAutoFit/>
          </a:bodyPr>
          <a:lstStyle/>
          <a:p>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项目经理：陈安侍</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成员：陈　维</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陈俊杉</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严翔宇</a:t>
            </a:r>
            <a:endPar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a:p>
            <a:r>
              <a:rPr lang="zh-CN" altLang="en-US" sz="2800" b="1" dirty="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a:t>
            </a:r>
            <a:r>
              <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　　　　杨　溢</a:t>
            </a:r>
          </a:p>
        </p:txBody>
      </p:sp>
      <p:pic>
        <p:nvPicPr>
          <p:cNvPr id="6" name="图片 5">
            <a:extLst>
              <a:ext uri="{FF2B5EF4-FFF2-40B4-BE49-F238E27FC236}">
                <a16:creationId xmlns:a16="http://schemas.microsoft.com/office/drawing/2014/main" xmlns="" id="{60E2D243-D930-4D73-AE46-C51354C65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45846"/>
            <a:ext cx="1348205" cy="1296149"/>
          </a:xfrm>
          <a:prstGeom prst="rect">
            <a:avLst/>
          </a:prstGeom>
          <a:noFill/>
        </p:spPr>
      </p:pic>
    </p:spTree>
    <p:extLst>
      <p:ext uri="{BB962C8B-B14F-4D97-AF65-F5344CB8AC3E}">
        <p14:creationId xmlns:p14="http://schemas.microsoft.com/office/powerpoint/2010/main" val="1748743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-OBS</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p:nvPr/>
        </p:nvPicPr>
        <p:blipFill>
          <a:blip r:embed="rId3"/>
          <a:stretch>
            <a:fillRect/>
          </a:stretch>
        </p:blipFill>
        <p:spPr>
          <a:xfrm>
            <a:off x="1" y="1375727"/>
            <a:ext cx="6421120" cy="4456114"/>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900402647"/>
              </p:ext>
            </p:extLst>
          </p:nvPr>
        </p:nvGraphicFramePr>
        <p:xfrm>
          <a:off x="6593840" y="1375725"/>
          <a:ext cx="5520055" cy="5363700"/>
        </p:xfrm>
        <a:graphic>
          <a:graphicData uri="http://schemas.openxmlformats.org/drawingml/2006/table">
            <a:tbl>
              <a:tblPr firstRow="1" firstCol="1" bandRow="1">
                <a:tableStyleId>{5C22544A-7EE6-4342-B048-85BDC9FD1C3A}</a:tableStyleId>
              </a:tblPr>
              <a:tblGrid>
                <a:gridCol w="804495"/>
                <a:gridCol w="918498"/>
                <a:gridCol w="3797062"/>
              </a:tblGrid>
              <a:tr h="204177">
                <a:tc>
                  <a:txBody>
                    <a:bodyPr/>
                    <a:lstStyle/>
                    <a:p>
                      <a:pPr algn="ctr">
                        <a:spcAft>
                          <a:spcPts val="0"/>
                        </a:spcAft>
                      </a:pPr>
                      <a:r>
                        <a:rPr lang="zh-CN" sz="1200" kern="100" dirty="0">
                          <a:effectLst/>
                        </a:rPr>
                        <a:t>职务名称</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职务人员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职责</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dirty="0">
                          <a:effectLst/>
                        </a:rPr>
                        <a:t>项目经理</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陈安侍</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项目经理主要对项目实行期间，相关负责人以及人员进行管理监督、计划落实。</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dirty="0">
                          <a:effectLst/>
                        </a:rPr>
                        <a:t>配置管理员</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杨　溢</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对</a:t>
                      </a:r>
                      <a:r>
                        <a:rPr lang="en-US" sz="1200" kern="100">
                          <a:effectLst/>
                        </a:rPr>
                        <a:t>Git</a:t>
                      </a:r>
                      <a:r>
                        <a:rPr lang="zh-CN" sz="1200" kern="100">
                          <a:effectLst/>
                        </a:rPr>
                        <a:t>分支的建立和管理以及重要文件上传</a:t>
                      </a:r>
                      <a:endParaRPr lang="zh-CN" sz="1200" kern="10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文档编写员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小组全部成员</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项目相关文档的编写</a:t>
                      </a:r>
                      <a:endParaRPr lang="zh-CN" sz="1200" kern="100">
                        <a:effectLst/>
                        <a:latin typeface="Calibri"/>
                        <a:ea typeface="宋体"/>
                        <a:cs typeface="Times New Roman"/>
                      </a:endParaRPr>
                    </a:p>
                  </a:txBody>
                  <a:tcPr marL="68580" marR="68580" marT="0" marB="0" anchor="ctr"/>
                </a:tc>
              </a:tr>
              <a:tr h="1225062">
                <a:tc>
                  <a:txBody>
                    <a:bodyPr/>
                    <a:lstStyle/>
                    <a:p>
                      <a:pPr algn="ctr">
                        <a:spcAft>
                          <a:spcPts val="0"/>
                        </a:spcAft>
                      </a:pPr>
                      <a:r>
                        <a:rPr lang="zh-CN" sz="1200" kern="100">
                          <a:effectLst/>
                        </a:rPr>
                        <a:t>需求管理员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陈安侍</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负责项目前期的需求设计</a:t>
                      </a:r>
                      <a:r>
                        <a:rPr lang="en-US" sz="1200" kern="100" dirty="0">
                          <a:effectLst/>
                        </a:rPr>
                        <a:t>,</a:t>
                      </a:r>
                      <a:r>
                        <a:rPr lang="zh-CN" sz="1200" kern="100" dirty="0">
                          <a:effectLst/>
                        </a:rPr>
                        <a:t>包括需求调查、需求收集、需要分析、业务场景分析</a:t>
                      </a:r>
                      <a:r>
                        <a:rPr lang="en-US" sz="1200" kern="100" dirty="0">
                          <a:effectLst/>
                        </a:rPr>
                        <a:t>,</a:t>
                      </a:r>
                      <a:r>
                        <a:rPr lang="zh-CN" sz="1200" kern="100" dirty="0">
                          <a:effectLst/>
                        </a:rPr>
                        <a:t>界面原型、功能和逻辑流程设计；根据市场</a:t>
                      </a:r>
                      <a:r>
                        <a:rPr lang="en-US" sz="1200" kern="100" dirty="0">
                          <a:effectLst/>
                        </a:rPr>
                        <a:t>/</a:t>
                      </a:r>
                      <a:r>
                        <a:rPr lang="zh-CN" sz="1200" kern="100" dirty="0">
                          <a:effectLst/>
                        </a:rPr>
                        <a:t>用户需求</a:t>
                      </a:r>
                      <a:r>
                        <a:rPr lang="en-US" sz="1200" kern="100" dirty="0">
                          <a:effectLst/>
                        </a:rPr>
                        <a:t>,</a:t>
                      </a:r>
                      <a:r>
                        <a:rPr lang="zh-CN" sz="1200" kern="100" dirty="0">
                          <a:effectLst/>
                        </a:rPr>
                        <a:t>进行功能优化设计</a:t>
                      </a:r>
                      <a:r>
                        <a:rPr lang="en-US" sz="1200" kern="100" dirty="0">
                          <a:effectLst/>
                        </a:rPr>
                        <a:t>,</a:t>
                      </a:r>
                      <a:r>
                        <a:rPr lang="zh-CN" sz="1200" kern="100" dirty="0">
                          <a:effectLst/>
                        </a:rPr>
                        <a:t>持续优化现有产品功能；协助</a:t>
                      </a:r>
                      <a:r>
                        <a:rPr lang="en-US" sz="1200" kern="100" dirty="0">
                          <a:effectLst/>
                        </a:rPr>
                        <a:t>UI</a:t>
                      </a:r>
                      <a:r>
                        <a:rPr lang="zh-CN" sz="1200" kern="100" dirty="0">
                          <a:effectLst/>
                        </a:rPr>
                        <a:t>完成效果图</a:t>
                      </a:r>
                      <a:r>
                        <a:rPr lang="en-US" sz="1200" kern="100" dirty="0">
                          <a:effectLst/>
                        </a:rPr>
                        <a:t>,</a:t>
                      </a:r>
                      <a:r>
                        <a:rPr lang="zh-CN" sz="1200" kern="100" dirty="0">
                          <a:effectLst/>
                        </a:rPr>
                        <a:t>需要与研发人员、测试人员沟通</a:t>
                      </a:r>
                      <a:r>
                        <a:rPr lang="en-US" sz="1200" kern="100" dirty="0">
                          <a:effectLst/>
                        </a:rPr>
                        <a:t>,</a:t>
                      </a:r>
                      <a:r>
                        <a:rPr lang="zh-CN" sz="1200" kern="100" dirty="0">
                          <a:effectLst/>
                        </a:rPr>
                        <a:t>及时解决开发过程中遇到的问题；及时解答内部人员对系统功能的疑问</a:t>
                      </a:r>
                      <a:r>
                        <a:rPr lang="en-US" sz="1200" kern="100" dirty="0">
                          <a:effectLst/>
                        </a:rPr>
                        <a:t>,</a:t>
                      </a:r>
                      <a:r>
                        <a:rPr lang="zh-CN" sz="1200" kern="100" dirty="0">
                          <a:effectLst/>
                        </a:rPr>
                        <a:t>如果系统出现问题</a:t>
                      </a:r>
                      <a:r>
                        <a:rPr lang="en-US" sz="1200" kern="100" dirty="0">
                          <a:effectLst/>
                        </a:rPr>
                        <a:t>,</a:t>
                      </a:r>
                      <a:r>
                        <a:rPr lang="zh-CN" sz="1200" kern="100" dirty="0">
                          <a:effectLst/>
                        </a:rPr>
                        <a:t>要及时收集并通知开发人员修改问题。</a:t>
                      </a:r>
                      <a:endParaRPr lang="zh-CN" sz="1200" kern="100" dirty="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需求获取员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严翔宇</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主要负责对需求的获取与开发。</a:t>
                      </a:r>
                      <a:endParaRPr lang="zh-CN" sz="1200" kern="100" dirty="0">
                        <a:effectLst/>
                        <a:latin typeface="Calibri"/>
                        <a:ea typeface="宋体"/>
                        <a:cs typeface="Times New Roman"/>
                      </a:endParaRPr>
                    </a:p>
                  </a:txBody>
                  <a:tcPr marL="68580" marR="68580" marT="0" marB="0" anchor="ctr"/>
                </a:tc>
              </a:tr>
              <a:tr h="408354">
                <a:tc>
                  <a:txBody>
                    <a:bodyPr/>
                    <a:lstStyle/>
                    <a:p>
                      <a:pPr algn="ctr">
                        <a:spcAft>
                          <a:spcPts val="0"/>
                        </a:spcAft>
                      </a:pPr>
                      <a:r>
                        <a:rPr lang="zh-CN" sz="1200" kern="100">
                          <a:effectLst/>
                        </a:rPr>
                        <a:t>需求验证员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陈俊杉</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为使需求规格说明满足要求标准，必须在最终定稿的需求规格说明传递给相关人员之前进行严格的验证。</a:t>
                      </a:r>
                      <a:endParaRPr lang="zh-CN" sz="1200" kern="100" dirty="0">
                        <a:effectLst/>
                        <a:latin typeface="Calibri"/>
                        <a:ea typeface="宋体"/>
                        <a:cs typeface="Times New Roman"/>
                      </a:endParaRPr>
                    </a:p>
                  </a:txBody>
                  <a:tcPr marL="68580" marR="68580" marT="0" marB="0" anchor="ctr"/>
                </a:tc>
              </a:tr>
              <a:tr h="816708">
                <a:tc>
                  <a:txBody>
                    <a:bodyPr/>
                    <a:lstStyle/>
                    <a:p>
                      <a:pPr algn="ctr">
                        <a:spcAft>
                          <a:spcPts val="0"/>
                        </a:spcAft>
                      </a:pPr>
                      <a:r>
                        <a:rPr lang="zh-CN" sz="1200" kern="100">
                          <a:effectLst/>
                        </a:rPr>
                        <a:t>需求分析员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陈　维</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需求分析员主要负责对需求经行深入细致的调研和分析，准确理解用户和项目的功能、性能、可靠性等具体要求，将用户非形式的需求表述转化为完整的需求定义，从而确定系统必须做什么的过程。</a:t>
                      </a:r>
                      <a:endParaRPr lang="zh-CN" sz="1200" kern="100" dirty="0">
                        <a:effectLst/>
                        <a:latin typeface="Calibri"/>
                        <a:ea typeface="宋体"/>
                        <a:cs typeface="Times New Roman"/>
                      </a:endParaRPr>
                    </a:p>
                  </a:txBody>
                  <a:tcPr marL="68580" marR="68580" marT="0" marB="0" anchor="ctr"/>
                </a:tc>
              </a:tr>
              <a:tr h="1020885">
                <a:tc>
                  <a:txBody>
                    <a:bodyPr/>
                    <a:lstStyle/>
                    <a:p>
                      <a:pPr algn="ctr">
                        <a:spcAft>
                          <a:spcPts val="0"/>
                        </a:spcAft>
                      </a:pPr>
                      <a:r>
                        <a:rPr lang="zh-CN" sz="1200" kern="100">
                          <a:effectLst/>
                        </a:rPr>
                        <a:t>项目管理员</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杨　溢</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优化项目日程安排和日常管理；项目关键节点控制：指导项目小组按关键节点要求完成提交物提交，监督项目进程、组织节点评审会评审提交物的质量、提交节点评审建议；项目沟通；项目运作过程中的问题解决；项目计划、产品周期计划的制定、维护和监督。</a:t>
                      </a:r>
                      <a:endParaRPr lang="zh-CN" sz="12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686286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2233404" y="126348"/>
            <a:ext cx="77251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-WBS</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https://raw.githubusercontent.com/PRD2018-G13/PRD2018-G13/master/%E8%BD%AF%E4%BB%B6%E5%B7%A5%E7%A8%8B%E7%B3%BB%E5%88%97%E8%AF%BE%E7%A8%8B%E6%95%99%E5%AD%A6%E8%BE%85%E5%8A%A9%E7%BD%91%E7%AB%99/%E9%9D%9E%E5%8F%97%E6%8E%A7%E6%96%87%E6%A1%A3/%E5%88%86%E6%9E%90%E8%AE%BE%E8%AE%A1/%E9%A1%B9%E7%9B%AE%E6%80%BB%E4%BD%93%E8%AE%A1%E5%88%92%E4%B9%A6/WBS-all.png">
            <a:extLst>
              <a:ext uri="{FF2B5EF4-FFF2-40B4-BE49-F238E27FC236}">
                <a16:creationId xmlns="" xmlns:a16="http://schemas.microsoft.com/office/drawing/2014/main" id="{6067CF03-0A72-458E-B192-65A6C6331F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8790" y="1142011"/>
            <a:ext cx="8460685" cy="592673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 xmlns:a16="http://schemas.microsoft.com/office/drawing/2014/main" id="{538FB572-12A2-4C5C-94AA-D1111F54B5DE}"/>
              </a:ext>
            </a:extLst>
          </p:cNvPr>
          <p:cNvSpPr/>
          <p:nvPr/>
        </p:nvSpPr>
        <p:spPr>
          <a:xfrm>
            <a:off x="9580722" y="6035979"/>
            <a:ext cx="2626040" cy="338554"/>
          </a:xfrm>
          <a:prstGeom prst="rect">
            <a:avLst/>
          </a:prstGeom>
        </p:spPr>
        <p:txBody>
          <a:bodyPr wrap="none">
            <a:spAutoFit/>
          </a:bodyPr>
          <a:lstStyle/>
          <a:p>
            <a:r>
              <a:rPr lang="zh-CN" altLang="en-US" sz="1600" dirty="0">
                <a:latin typeface="Calibri" panose="020F0502020204030204" pitchFamily="34" charset="0"/>
                <a:cs typeface="Times New Roman" panose="02020603050405020304" pitchFamily="18" charset="0"/>
              </a:rPr>
              <a:t>清晰或编码的</a:t>
            </a:r>
            <a:r>
              <a:rPr lang="en-US" altLang="zh-CN" sz="1600" dirty="0">
                <a:latin typeface="Calibri" panose="020F0502020204030204" pitchFamily="34" charset="0"/>
                <a:cs typeface="Times New Roman" panose="02020603050405020304" pitchFamily="18" charset="0"/>
              </a:rPr>
              <a:t>WBS</a:t>
            </a:r>
            <a:r>
              <a:rPr lang="zh-CN" altLang="en-US" sz="1600" dirty="0">
                <a:latin typeface="Calibri" panose="020F0502020204030204" pitchFamily="34" charset="0"/>
                <a:cs typeface="Times New Roman" panose="02020603050405020304" pitchFamily="18" charset="0"/>
              </a:rPr>
              <a:t>详见附件</a:t>
            </a:r>
            <a:endParaRPr lang="zh-CN" altLang="en-US" sz="1600" dirty="0"/>
          </a:p>
        </p:txBody>
      </p:sp>
      <p:sp>
        <p:nvSpPr>
          <p:cNvPr id="16" name="矩形 15">
            <a:extLst>
              <a:ext uri="{FF2B5EF4-FFF2-40B4-BE49-F238E27FC236}">
                <a16:creationId xmlns="" xmlns:a16="http://schemas.microsoft.com/office/drawing/2014/main" id="{9F51BB0D-17BD-4144-A668-7EC2EF30B0C0}"/>
              </a:ext>
            </a:extLst>
          </p:cNvPr>
          <p:cNvSpPr/>
          <p:nvPr/>
        </p:nvSpPr>
        <p:spPr>
          <a:xfrm>
            <a:off x="8476254" y="6403974"/>
            <a:ext cx="3730508" cy="338554"/>
          </a:xfrm>
          <a:prstGeom prst="rect">
            <a:avLst/>
          </a:prstGeom>
        </p:spPr>
        <p:txBody>
          <a:bodyPr wrap="none">
            <a:spAutoFit/>
          </a:bodyPr>
          <a:lstStyle/>
          <a:p>
            <a:pPr algn="just">
              <a:spcAft>
                <a:spcPts val="0"/>
              </a:spcAft>
            </a:pPr>
            <a:r>
              <a:rPr lang="zh-CN" altLang="zh-CN" sz="1600" kern="100" dirty="0">
                <a:latin typeface="Calibri" panose="020F0502020204030204" pitchFamily="34" charset="0"/>
                <a:cs typeface="Times New Roman" panose="02020603050405020304" pitchFamily="18" charset="0"/>
              </a:rPr>
              <a:t>每项任务的输入输出均在</a:t>
            </a:r>
            <a:r>
              <a:rPr lang="en-US" altLang="zh-CN" sz="1600" kern="100" dirty="0">
                <a:latin typeface="Calibri" panose="020F0502020204030204" pitchFamily="34" charset="0"/>
                <a:cs typeface="Times New Roman" panose="02020603050405020304" pitchFamily="18" charset="0"/>
              </a:rPr>
              <a:t>Gantt</a:t>
            </a:r>
            <a:r>
              <a:rPr lang="zh-CN" altLang="zh-CN" sz="1600" kern="100" dirty="0">
                <a:latin typeface="Calibri" panose="020F0502020204030204" pitchFamily="34" charset="0"/>
                <a:cs typeface="Times New Roman" panose="02020603050405020304" pitchFamily="18" charset="0"/>
              </a:rPr>
              <a:t>图中体现</a:t>
            </a:r>
          </a:p>
        </p:txBody>
      </p:sp>
    </p:spTree>
    <p:extLst>
      <p:ext uri="{BB962C8B-B14F-4D97-AF65-F5344CB8AC3E}">
        <p14:creationId xmlns:p14="http://schemas.microsoft.com/office/powerpoint/2010/main" val="70641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-Gantt</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3044"/>
            <a:ext cx="6199901" cy="432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964" y="1773044"/>
            <a:ext cx="6062036" cy="432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618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-Gantt</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102" y="1422388"/>
            <a:ext cx="8483795" cy="502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172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风险</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2877254" cy="147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3" y="2865863"/>
            <a:ext cx="2893395" cy="148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71639"/>
            <a:ext cx="12210150" cy="207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7015" y="1683619"/>
            <a:ext cx="8815913" cy="211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5463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风险</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管理</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1" y="1407806"/>
            <a:ext cx="10302875" cy="536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1425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814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成本管理</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a:extLst>
              <a:ext uri="{FF2B5EF4-FFF2-40B4-BE49-F238E27FC236}">
                <a16:creationId xmlns="" xmlns:a16="http://schemas.microsoft.com/office/drawing/2014/main" id="{DD520DC6-8E07-4DEE-9FE2-40CC29C4B799}"/>
              </a:ext>
            </a:extLst>
          </p:cNvPr>
          <p:cNvGraphicFramePr>
            <a:graphicFrameLocks noGrp="1"/>
          </p:cNvGraphicFramePr>
          <p:nvPr>
            <p:extLst>
              <p:ext uri="{D42A27DB-BD31-4B8C-83A1-F6EECF244321}">
                <p14:modId xmlns:p14="http://schemas.microsoft.com/office/powerpoint/2010/main" val="185384802"/>
              </p:ext>
            </p:extLst>
          </p:nvPr>
        </p:nvGraphicFramePr>
        <p:xfrm>
          <a:off x="1410818" y="1595099"/>
          <a:ext cx="9370361" cy="4850132"/>
        </p:xfrm>
        <a:graphic>
          <a:graphicData uri="http://schemas.openxmlformats.org/drawingml/2006/table">
            <a:tbl>
              <a:tblPr firstRow="1" firstCol="1" bandRow="1">
                <a:tableStyleId>{5C22544A-7EE6-4342-B048-85BDC9FD1C3A}</a:tableStyleId>
              </a:tblPr>
              <a:tblGrid>
                <a:gridCol w="1712147">
                  <a:extLst>
                    <a:ext uri="{9D8B030D-6E8A-4147-A177-3AD203B41FA5}">
                      <a16:colId xmlns="" xmlns:a16="http://schemas.microsoft.com/office/drawing/2014/main" val="4178090526"/>
                    </a:ext>
                  </a:extLst>
                </a:gridCol>
                <a:gridCol w="1560057">
                  <a:extLst>
                    <a:ext uri="{9D8B030D-6E8A-4147-A177-3AD203B41FA5}">
                      <a16:colId xmlns="" xmlns:a16="http://schemas.microsoft.com/office/drawing/2014/main" val="3620179225"/>
                    </a:ext>
                  </a:extLst>
                </a:gridCol>
                <a:gridCol w="1117449">
                  <a:extLst>
                    <a:ext uri="{9D8B030D-6E8A-4147-A177-3AD203B41FA5}">
                      <a16:colId xmlns="" xmlns:a16="http://schemas.microsoft.com/office/drawing/2014/main" val="542142637"/>
                    </a:ext>
                  </a:extLst>
                </a:gridCol>
                <a:gridCol w="2458024">
                  <a:extLst>
                    <a:ext uri="{9D8B030D-6E8A-4147-A177-3AD203B41FA5}">
                      <a16:colId xmlns="" xmlns:a16="http://schemas.microsoft.com/office/drawing/2014/main" val="4041041636"/>
                    </a:ext>
                  </a:extLst>
                </a:gridCol>
                <a:gridCol w="2522684">
                  <a:extLst>
                    <a:ext uri="{9D8B030D-6E8A-4147-A177-3AD203B41FA5}">
                      <a16:colId xmlns="" xmlns:a16="http://schemas.microsoft.com/office/drawing/2014/main" val="2605875749"/>
                    </a:ext>
                  </a:extLst>
                </a:gridCol>
              </a:tblGrid>
              <a:tr h="627279">
                <a:tc>
                  <a:txBody>
                    <a:bodyPr/>
                    <a:lstStyle/>
                    <a:p>
                      <a:pPr algn="ctr">
                        <a:spcAft>
                          <a:spcPts val="0"/>
                        </a:spcAft>
                      </a:pPr>
                      <a:r>
                        <a:rPr lang="zh-CN" sz="1600" kern="100" dirty="0">
                          <a:effectLst/>
                        </a:rPr>
                        <a:t>序号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项目</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估算成本</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成本明细</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支出说明</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 xmlns:a16="http://schemas.microsoft.com/office/drawing/2014/main" val="4260090651"/>
                  </a:ext>
                </a:extLst>
              </a:tr>
              <a:tr h="1354036">
                <a:tc>
                  <a:txBody>
                    <a:bodyPr/>
                    <a:lstStyle/>
                    <a:p>
                      <a:pPr algn="ctr">
                        <a:spcAft>
                          <a:spcPts val="0"/>
                        </a:spcAft>
                      </a:pPr>
                      <a:r>
                        <a:rPr lang="en-US" sz="1600" kern="100" dirty="0">
                          <a:effectLst/>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团建费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800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团建经费</a:t>
                      </a:r>
                      <a:r>
                        <a:rPr lang="en-US" sz="1600" kern="100" dirty="0">
                          <a:effectLst/>
                        </a:rPr>
                        <a:t>1</a:t>
                      </a:r>
                      <a:r>
                        <a:rPr lang="zh-CN" sz="1600" kern="100" dirty="0">
                          <a:effectLst/>
                        </a:rPr>
                        <a:t>次</a:t>
                      </a:r>
                      <a:r>
                        <a:rPr lang="en-US" sz="1600" kern="100" dirty="0">
                          <a:effectLst/>
                        </a:rPr>
                        <a:t>400</a:t>
                      </a:r>
                      <a:r>
                        <a:rPr lang="zh-CN" sz="1600" kern="100" dirty="0">
                          <a:effectLst/>
                        </a:rPr>
                        <a:t>，一学期共</a:t>
                      </a:r>
                      <a:r>
                        <a:rPr lang="en-US" sz="1600" kern="100" dirty="0">
                          <a:effectLst/>
                        </a:rPr>
                        <a:t>2</a:t>
                      </a:r>
                      <a:r>
                        <a:rPr lang="zh-CN" sz="1600" kern="100" dirty="0">
                          <a:effectLst/>
                        </a:rPr>
                        <a:t>次，</a:t>
                      </a:r>
                      <a:r>
                        <a:rPr lang="en-US" sz="1600" kern="100" dirty="0">
                          <a:effectLst/>
                        </a:rPr>
                        <a:t>2x400=800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通过团建帮组员找到小组荣誉感。通过交流与相互探讨分享现阶段获得的经验，化解现阶段遇到的问题，得出阶段总结。制定下个阶段的工作任务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 xmlns:a16="http://schemas.microsoft.com/office/drawing/2014/main" val="2895682636"/>
                  </a:ext>
                </a:extLst>
              </a:tr>
              <a:tr h="627279">
                <a:tc>
                  <a:txBody>
                    <a:bodyPr/>
                    <a:lstStyle/>
                    <a:p>
                      <a:pPr algn="ctr">
                        <a:spcAft>
                          <a:spcPts val="0"/>
                        </a:spcAft>
                      </a:pPr>
                      <a:r>
                        <a:rPr lang="en-US" sz="1600" kern="10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打印费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打印稿件</a:t>
                      </a:r>
                      <a:r>
                        <a:rPr lang="en-US" sz="1600" kern="100" dirty="0">
                          <a:effectLst/>
                        </a:rPr>
                        <a:t>5</a:t>
                      </a:r>
                      <a:r>
                        <a:rPr lang="zh-CN" sz="1600" kern="100" dirty="0">
                          <a:effectLst/>
                        </a:rPr>
                        <a:t>份，每份</a:t>
                      </a:r>
                      <a:r>
                        <a:rPr lang="en-US" sz="1600" kern="100" dirty="0">
                          <a:effectLst/>
                        </a:rPr>
                        <a:t>100</a:t>
                      </a:r>
                      <a:r>
                        <a:rPr lang="zh-CN" sz="1600" kern="100" dirty="0">
                          <a:effectLst/>
                        </a:rPr>
                        <a:t>张，每张</a:t>
                      </a:r>
                      <a:r>
                        <a:rPr lang="en-US" sz="1600" kern="100" dirty="0">
                          <a:effectLst/>
                        </a:rPr>
                        <a:t>0.1</a:t>
                      </a:r>
                      <a:r>
                        <a:rPr lang="zh-CN" sz="1600" kern="100" dirty="0">
                          <a:effectLst/>
                        </a:rPr>
                        <a:t>元，</a:t>
                      </a:r>
                      <a:r>
                        <a:rPr lang="en-US" sz="1600" kern="100" dirty="0">
                          <a:effectLst/>
                        </a:rPr>
                        <a:t>5x100x0.1=50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制作文档成稿后，需要打印成纸质文档，提交给老师</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 xmlns:a16="http://schemas.microsoft.com/office/drawing/2014/main" val="3437024801"/>
                  </a:ext>
                </a:extLst>
              </a:tr>
              <a:tr h="627279">
                <a:tc>
                  <a:txBody>
                    <a:bodyPr/>
                    <a:lstStyle/>
                    <a:p>
                      <a:pPr algn="ctr">
                        <a:spcAft>
                          <a:spcPts val="0"/>
                        </a:spcAft>
                      </a:pPr>
                      <a:r>
                        <a:rPr lang="en-US" sz="1600" kern="10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资料费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a:effectLst/>
                        </a:rPr>
                        <a:t>50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dirty="0">
                          <a:effectLst/>
                        </a:rPr>
                        <a:t>一共</a:t>
                      </a:r>
                      <a:r>
                        <a:rPr lang="en-US" sz="1600" kern="100" dirty="0">
                          <a:effectLst/>
                        </a:rPr>
                        <a:t>10</a:t>
                      </a:r>
                      <a:r>
                        <a:rPr lang="zh-CN" sz="1600" kern="100" dirty="0">
                          <a:effectLst/>
                        </a:rPr>
                        <a:t>份资料，每份</a:t>
                      </a:r>
                      <a:r>
                        <a:rPr lang="en-US" sz="1600" kern="100" dirty="0">
                          <a:effectLst/>
                        </a:rPr>
                        <a:t>5</a:t>
                      </a:r>
                      <a:r>
                        <a:rPr lang="zh-CN" sz="1600" kern="100" dirty="0">
                          <a:effectLst/>
                        </a:rPr>
                        <a:t>元，</a:t>
                      </a:r>
                      <a:r>
                        <a:rPr lang="en-US" sz="1600" kern="100" dirty="0">
                          <a:effectLst/>
                        </a:rPr>
                        <a:t>10x5=50</a:t>
                      </a:r>
                      <a:r>
                        <a:rPr lang="zh-CN" sz="1600" kern="100" dirty="0">
                          <a:effectLst/>
                        </a:rPr>
                        <a:t>元</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项目所需购买各类资料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 xmlns:a16="http://schemas.microsoft.com/office/drawing/2014/main" val="710960210"/>
                  </a:ext>
                </a:extLst>
              </a:tr>
              <a:tr h="773735">
                <a:tc>
                  <a:txBody>
                    <a:bodyPr/>
                    <a:lstStyle/>
                    <a:p>
                      <a:pPr algn="ctr">
                        <a:spcAft>
                          <a:spcPts val="0"/>
                        </a:spcAft>
                      </a:pPr>
                      <a:r>
                        <a:rPr lang="en-US" sz="1600" kern="10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sz="1600" kern="100">
                          <a:effectLst/>
                        </a:rPr>
                        <a:t>组员工资</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en-US" sz="1600" kern="100" dirty="0">
                          <a:effectLst/>
                        </a:rPr>
                        <a:t>41604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a:txBody>
                    <a:bodyPr/>
                    <a:lstStyle/>
                    <a:p>
                      <a:pPr algn="ctr">
                        <a:spcAft>
                          <a:spcPts val="0"/>
                        </a:spcAft>
                      </a:pPr>
                      <a:r>
                        <a:rPr lang="zh-CN" altLang="en-US" sz="1600" kern="100" dirty="0">
                          <a:effectLst/>
                        </a:rPr>
                        <a:t>每人</a:t>
                      </a:r>
                      <a:r>
                        <a:rPr lang="en-US" altLang="zh-CN" sz="1600" kern="100" dirty="0">
                          <a:effectLst/>
                        </a:rPr>
                        <a:t>1</a:t>
                      </a:r>
                      <a:r>
                        <a:rPr lang="zh-CN" altLang="en-US" sz="1600" kern="100" dirty="0">
                          <a:effectLst/>
                        </a:rPr>
                        <a:t>小时</a:t>
                      </a:r>
                      <a:r>
                        <a:rPr lang="en-US" altLang="zh-CN" sz="1600" kern="100" dirty="0">
                          <a:effectLst/>
                        </a:rPr>
                        <a:t>69.34</a:t>
                      </a:r>
                      <a:r>
                        <a:rPr lang="zh-CN" altLang="en-US" sz="1600" kern="100" dirty="0">
                          <a:effectLst/>
                        </a:rPr>
                        <a:t>元，</a:t>
                      </a:r>
                      <a:endParaRPr lang="en-US" altLang="zh-CN" sz="1600" kern="100" dirty="0">
                        <a:effectLst/>
                      </a:endParaRPr>
                    </a:p>
                    <a:p>
                      <a:pPr algn="ctr">
                        <a:spcAft>
                          <a:spcPts val="0"/>
                        </a:spcAft>
                      </a:pPr>
                      <a:r>
                        <a:rPr lang="zh-CN" altLang="en-US" sz="1600" kern="100" dirty="0">
                          <a:effectLst/>
                        </a:rPr>
                        <a:t>项目总时长：</a:t>
                      </a:r>
                      <a:r>
                        <a:rPr lang="en-US" altLang="zh-CN" sz="1600" kern="100" dirty="0">
                          <a:effectLst/>
                        </a:rPr>
                        <a:t>600</a:t>
                      </a:r>
                      <a:r>
                        <a:rPr lang="zh-CN" altLang="en-US" sz="1600" kern="100" dirty="0">
                          <a:effectLst/>
                        </a:rPr>
                        <a:t>小时</a:t>
                      </a:r>
                    </a:p>
                    <a:p>
                      <a:pPr algn="ctr">
                        <a:spcAft>
                          <a:spcPts val="0"/>
                        </a:spcAft>
                      </a:pPr>
                      <a:r>
                        <a:rPr lang="en-US" altLang="zh-CN" sz="1600" kern="100" dirty="0">
                          <a:effectLst/>
                        </a:rPr>
                        <a:t>120*5*69.34=41604</a:t>
                      </a:r>
                      <a:r>
                        <a:rPr lang="zh-CN" altLang="en-US" sz="1600" kern="100" dirty="0">
                          <a:effectLst/>
                        </a:rPr>
                        <a:t>元</a:t>
                      </a:r>
                    </a:p>
                  </a:txBody>
                  <a:tcPr marL="61032" marR="61032" marT="0" marB="0" anchor="ctr"/>
                </a:tc>
                <a:tc>
                  <a:txBody>
                    <a:bodyPr/>
                    <a:lstStyle/>
                    <a:p>
                      <a:pPr algn="ctr">
                        <a:spcAft>
                          <a:spcPts val="0"/>
                        </a:spcAft>
                      </a:pPr>
                      <a:r>
                        <a:rPr lang="zh-CN" sz="1600" kern="100">
                          <a:effectLst/>
                        </a:rPr>
                        <a:t>整个工程所需总工资金额</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extLst>
                  <a:ext uri="{0D108BD9-81ED-4DB2-BD59-A6C34878D82A}">
                    <a16:rowId xmlns="" xmlns:a16="http://schemas.microsoft.com/office/drawing/2014/main" val="138771022"/>
                  </a:ext>
                </a:extLst>
              </a:tr>
              <a:tr h="627279">
                <a:tc>
                  <a:txBody>
                    <a:bodyPr/>
                    <a:lstStyle/>
                    <a:p>
                      <a:pPr algn="ctr">
                        <a:spcAft>
                          <a:spcPts val="0"/>
                        </a:spcAft>
                      </a:pPr>
                      <a:r>
                        <a:rPr lang="zh-CN" sz="1600" kern="100">
                          <a:effectLst/>
                        </a:rPr>
                        <a:t>合计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gridSpan="4">
                  <a:txBody>
                    <a:bodyPr/>
                    <a:lstStyle/>
                    <a:p>
                      <a:pPr algn="ctr">
                        <a:spcAft>
                          <a:spcPts val="0"/>
                        </a:spcAft>
                      </a:pPr>
                      <a:r>
                        <a:rPr lang="en-US" altLang="zh-CN" sz="1600" kern="100" dirty="0">
                          <a:effectLst/>
                        </a:rPr>
                        <a:t>42504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1032" marR="61032"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773629748"/>
                  </a:ext>
                </a:extLst>
              </a:tr>
            </a:tbl>
          </a:graphicData>
        </a:graphic>
      </p:graphicFrame>
    </p:spTree>
    <p:extLst>
      <p:ext uri="{BB962C8B-B14F-4D97-AF65-F5344CB8AC3E}">
        <p14:creationId xmlns:p14="http://schemas.microsoft.com/office/powerpoint/2010/main" val="322546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资源过载</a:t>
            </a:r>
            <a:endPar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422723" y="1722193"/>
            <a:ext cx="5346549" cy="954107"/>
          </a:xfrm>
          <a:prstGeom prst="rect">
            <a:avLst/>
          </a:prstGeom>
          <a:noFill/>
        </p:spPr>
        <p:txBody>
          <a:bodyPr wrap="square" rtlCol="0">
            <a:spAutoFit/>
          </a:bodyPr>
          <a:lstStyle/>
          <a:p>
            <a:r>
              <a:rPr lang="zh-CN" altLang="en-US" sz="2800" b="1" dirty="0" smtClean="0"/>
              <a:t>原定资源每人</a:t>
            </a:r>
            <a:r>
              <a:rPr lang="en-US" altLang="zh-CN" sz="2800" b="1" dirty="0" smtClean="0"/>
              <a:t>110</a:t>
            </a:r>
            <a:r>
              <a:rPr lang="zh-CN" altLang="en-US" sz="2800" b="1" dirty="0" smtClean="0"/>
              <a:t>工时，下图为目前资源使用情况。</a:t>
            </a:r>
            <a:endParaRPr lang="zh-CN" altLang="en-US" sz="2800"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985" y="2999686"/>
            <a:ext cx="5790029" cy="295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0909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5545629" y="4632722"/>
            <a:ext cx="66463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Vision &amp; Scope</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02</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304141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项目目的</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6">
            <a:extLst>
              <a:ext uri="{FF2B5EF4-FFF2-40B4-BE49-F238E27FC236}">
                <a16:creationId xmlns:a16="http://schemas.microsoft.com/office/drawing/2014/main" xmlns="" id="{39A8DC99-1E8E-4B79-88AF-7144B0BEF001}"/>
              </a:ext>
            </a:extLst>
          </p:cNvPr>
          <p:cNvSpPr>
            <a:spLocks noChangeArrowheads="1"/>
          </p:cNvSpPr>
          <p:nvPr/>
        </p:nvSpPr>
        <p:spPr bwMode="auto">
          <a:xfrm>
            <a:off x="1208914" y="1752765"/>
            <a:ext cx="9144000" cy="41052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ct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fontAlgn="base" hangingPunct="1">
              <a:spcBef>
                <a:spcPct val="0"/>
              </a:spcBef>
              <a:spcAft>
                <a:spcPct val="0"/>
              </a:spcAft>
              <a:buFont typeface="Arial" pitchFamily="34" charset="0"/>
              <a:buNone/>
            </a:pPr>
            <a:endParaRPr lang="zh-CN" altLang="en-US" sz="1800">
              <a:solidFill>
                <a:srgbClr val="FFFFFF"/>
              </a:solidFill>
              <a:latin typeface="微软雅黑"/>
              <a:ea typeface="微软雅黑"/>
              <a:sym typeface="宋体" pitchFamily="2" charset="-122"/>
            </a:endParaRPr>
          </a:p>
        </p:txBody>
      </p:sp>
      <p:sp>
        <p:nvSpPr>
          <p:cNvPr id="14" name="Shape 1440">
            <a:extLst>
              <a:ext uri="{FF2B5EF4-FFF2-40B4-BE49-F238E27FC236}">
                <a16:creationId xmlns:a16="http://schemas.microsoft.com/office/drawing/2014/main" xmlns="" id="{54B16BAC-EC9A-42A8-BDFF-568868F24FA0}"/>
              </a:ext>
            </a:extLst>
          </p:cNvPr>
          <p:cNvSpPr/>
          <p:nvPr/>
        </p:nvSpPr>
        <p:spPr>
          <a:xfrm>
            <a:off x="2207568" y="2371393"/>
            <a:ext cx="7776864" cy="24375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lnSpc>
                <a:spcPct val="110000"/>
              </a:lnSpc>
              <a:defRPr sz="700">
                <a:solidFill>
                  <a:srgbClr val="000000">
                    <a:alpha val="50000"/>
                  </a:srgbClr>
                </a:solidFill>
                <a:uFill>
                  <a:solidFill>
                    <a:srgbClr val="000000">
                      <a:alpha val="50000"/>
                    </a:srgbClr>
                  </a:solidFill>
                </a:uFill>
                <a:latin typeface="Roboto condensed"/>
                <a:ea typeface="Roboto condensed"/>
                <a:cs typeface="Roboto condensed"/>
                <a:sym typeface="Roboto condensed"/>
              </a:defRPr>
            </a:lvl1pPr>
          </a:lstStyle>
          <a:p>
            <a:pPr algn="l" defTabSz="457130">
              <a:defRPr sz="1800">
                <a:solidFill>
                  <a:srgbClr val="000000"/>
                </a:solidFill>
                <a:uFillTx/>
              </a:defRPr>
            </a:pPr>
            <a:r>
              <a:rPr lang="zh-CN" altLang="en-US" sz="2400" kern="0" dirty="0">
                <a:latin typeface="微软雅黑"/>
                <a:ea typeface="微软雅黑"/>
              </a:rPr>
              <a:t>　　编写此文档的目的是进一步定制软件开发的细节，希望能使本软件开发工作更具体</a:t>
            </a:r>
            <a:r>
              <a:rPr lang="en-US" altLang="zh-CN" sz="2400" kern="0" dirty="0">
                <a:latin typeface="微软雅黑"/>
                <a:ea typeface="微软雅黑"/>
              </a:rPr>
              <a:t>.</a:t>
            </a:r>
            <a:r>
              <a:rPr lang="zh-CN" altLang="en-US" sz="2400" kern="0" dirty="0">
                <a:latin typeface="微软雅黑"/>
                <a:ea typeface="微软雅黑"/>
              </a:rPr>
              <a:t>是为了使用户、软件开发者及分析人员对软件的初始规定有一个共同的理解。依照本文档明确所要开发系统</a:t>
            </a:r>
            <a:r>
              <a:rPr lang="en-US" altLang="zh-CN" sz="2400" kern="0" dirty="0">
                <a:latin typeface="微软雅黑"/>
                <a:ea typeface="微软雅黑"/>
              </a:rPr>
              <a:t>1.0</a:t>
            </a:r>
            <a:r>
              <a:rPr lang="zh-CN" altLang="en-US" sz="2400" kern="0" dirty="0">
                <a:latin typeface="微软雅黑"/>
                <a:ea typeface="微软雅黑"/>
              </a:rPr>
              <a:t>版本应该具备的功能需求、性能需求、数据要求与用户界面。提供顾客解决问题或达到目标所需的条件或权能，提供一个度量和遵循的基准。</a:t>
            </a:r>
          </a:p>
        </p:txBody>
      </p:sp>
    </p:spTree>
    <p:extLst>
      <p:ext uri="{BB962C8B-B14F-4D97-AF65-F5344CB8AC3E}">
        <p14:creationId xmlns:p14="http://schemas.microsoft.com/office/powerpoint/2010/main" val="393352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20"/>
          <p:cNvSpPr>
            <a:spLocks noChangeArrowheads="1"/>
          </p:cNvSpPr>
          <p:nvPr/>
        </p:nvSpPr>
        <p:spPr bwMode="auto">
          <a:xfrm>
            <a:off x="1064849" y="1763411"/>
            <a:ext cx="28584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7200" b="1" dirty="0">
                <a:solidFill>
                  <a:schemeClr val="bg1"/>
                </a:solidFill>
                <a:effectLst>
                  <a:outerShdw blurRad="63500" dist="635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目   录</a:t>
            </a:r>
            <a:endParaRPr lang="en-US" altLang="en-US" sz="7200" b="1" dirty="0">
              <a:solidFill>
                <a:schemeClr val="bg1"/>
              </a:solidFill>
              <a:effectLst>
                <a:outerShdw blurRad="63500" dist="635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1068581" y="3088632"/>
            <a:ext cx="2871299" cy="646331"/>
          </a:xfrm>
          <a:prstGeom prst="rect">
            <a:avLst/>
          </a:prstGeom>
          <a:noFill/>
        </p:spPr>
        <p:txBody>
          <a:bodyPr wrap="none" rtlCol="0">
            <a:spAutoFit/>
          </a:bodyPr>
          <a:lstStyle/>
          <a:p>
            <a:r>
              <a:rPr lang="en-US" altLang="zh-CN" sz="3600" dirty="0" smtClean="0">
                <a:solidFill>
                  <a:schemeClr val="bg1"/>
                </a:solidFill>
                <a:effectLst>
                  <a:outerShdw blurRad="63500" dist="635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CONCENTS</a:t>
            </a:r>
            <a:endParaRPr lang="zh-CN" altLang="en-US" sz="3600" dirty="0">
              <a:solidFill>
                <a:schemeClr val="bg1"/>
              </a:solidFill>
              <a:effectLst>
                <a:outerShdw blurRad="63500" dist="635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4" name="矩形 3"/>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013457" y="465056"/>
            <a:ext cx="4473323" cy="615506"/>
            <a:chOff x="4013457" y="322841"/>
            <a:chExt cx="4473323" cy="615506"/>
          </a:xfrm>
        </p:grpSpPr>
        <p:sp>
          <p:nvSpPr>
            <p:cNvPr id="9" name="圆角矩形 8"/>
            <p:cNvSpPr/>
            <p:nvPr/>
          </p:nvSpPr>
          <p:spPr>
            <a:xfrm>
              <a:off x="4013457" y="335898"/>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4645664" y="322841"/>
              <a:ext cx="3841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r>
                <a:rPr lang="en-US" altLang="zh-CN"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32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项目计划</a:t>
              </a:r>
              <a:endParaRPr lang="en-US" altLang="en-US" sz="32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4137544" y="353572"/>
              <a:ext cx="341760" cy="584775"/>
            </a:xfrm>
            <a:prstGeom prst="rect">
              <a:avLst/>
            </a:prstGeom>
            <a:noFill/>
            <a:effectLst/>
          </p:spPr>
          <p:txBody>
            <a:bodyPr wrap="none" rtlCol="0">
              <a:spAutoFit/>
            </a:bodyPr>
            <a:lstStyle/>
            <a:p>
              <a:pPr algn="ctr"/>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62" name="组合 61"/>
          <p:cNvGrpSpPr/>
          <p:nvPr/>
        </p:nvGrpSpPr>
        <p:grpSpPr>
          <a:xfrm>
            <a:off x="4013457" y="1383615"/>
            <a:ext cx="4072461" cy="600040"/>
            <a:chOff x="4013457" y="1198545"/>
            <a:chExt cx="4072461" cy="600040"/>
          </a:xfrm>
        </p:grpSpPr>
        <p:sp>
          <p:nvSpPr>
            <p:cNvPr id="10" name="圆角矩形 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7"/>
            <p:cNvSpPr>
              <a:spLocks noChangeArrowheads="1"/>
            </p:cNvSpPr>
            <p:nvPr/>
          </p:nvSpPr>
          <p:spPr bwMode="auto">
            <a:xfrm>
              <a:off x="4768984" y="1213810"/>
              <a:ext cx="33169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chemeClr val="bg1">
                      <a:lumMod val="9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Vision &amp; Scope</a:t>
              </a:r>
            </a:p>
          </p:txBody>
        </p:sp>
        <p:sp>
          <p:nvSpPr>
            <p:cNvPr id="18" name="文本框 17"/>
            <p:cNvSpPr txBox="1"/>
            <p:nvPr/>
          </p:nvSpPr>
          <p:spPr>
            <a:xfrm>
              <a:off x="4112697" y="1213810"/>
              <a:ext cx="391454"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2</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sp>
        <p:nvSpPr>
          <p:cNvPr id="57" name="圆角矩形 56"/>
          <p:cNvSpPr/>
          <p:nvPr/>
        </p:nvSpPr>
        <p:spPr>
          <a:xfrm>
            <a:off x="-2294862" y="8305969"/>
            <a:ext cx="589936" cy="589936"/>
          </a:xfrm>
          <a:prstGeom prst="roundRect">
            <a:avLst/>
          </a:prstGeom>
          <a:solidFill>
            <a:srgbClr val="873D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19"/>
          <p:cNvSpPr>
            <a:spLocks noChangeArrowheads="1"/>
          </p:cNvSpPr>
          <p:nvPr/>
        </p:nvSpPr>
        <p:spPr bwMode="auto">
          <a:xfrm>
            <a:off x="-1127516" y="831113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zh-CN" altLang="en-US"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文本框 19"/>
          <p:cNvSpPr txBox="1"/>
          <p:nvPr/>
        </p:nvSpPr>
        <p:spPr>
          <a:xfrm>
            <a:off x="-2371215" y="8335465"/>
            <a:ext cx="575799" cy="584775"/>
          </a:xfrm>
          <a:prstGeom prst="rect">
            <a:avLst/>
          </a:prstGeom>
          <a:noFill/>
          <a:effectLst/>
        </p:spPr>
        <p:txBody>
          <a:bodyPr wrap="none" rtlCol="0">
            <a:spAutoFit/>
          </a:bodyPr>
          <a:lstStyle/>
          <a:p>
            <a:r>
              <a:rPr lang="en-US" altLang="zh-CN" sz="3200" b="1" dirty="0" smtClean="0"/>
              <a:t>  </a:t>
            </a:r>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4</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nvGrpSpPr>
          <p:cNvPr id="63" name="组合 62"/>
          <p:cNvGrpSpPr/>
          <p:nvPr/>
        </p:nvGrpSpPr>
        <p:grpSpPr>
          <a:xfrm>
            <a:off x="4013457" y="2338971"/>
            <a:ext cx="3812774" cy="600040"/>
            <a:chOff x="4013457" y="1198545"/>
            <a:chExt cx="3812774" cy="600040"/>
          </a:xfrm>
        </p:grpSpPr>
        <p:sp>
          <p:nvSpPr>
            <p:cNvPr id="64" name="圆角矩形 63"/>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17"/>
            <p:cNvSpPr>
              <a:spLocks noChangeArrowheads="1"/>
            </p:cNvSpPr>
            <p:nvPr/>
          </p:nvSpPr>
          <p:spPr bwMode="auto">
            <a:xfrm>
              <a:off x="4768984" y="1213810"/>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8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需求规格说明书</a:t>
              </a:r>
              <a:endParaRPr lang="en-US" altLang="zh-CN" sz="3200" b="1" dirty="0">
                <a:solidFill>
                  <a:schemeClr val="bg1">
                    <a:lumMod val="8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文本框 17"/>
            <p:cNvSpPr txBox="1"/>
            <p:nvPr/>
          </p:nvSpPr>
          <p:spPr>
            <a:xfrm>
              <a:off x="4112697" y="1213810"/>
              <a:ext cx="40267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3</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67" name="组合 66"/>
          <p:cNvGrpSpPr/>
          <p:nvPr/>
        </p:nvGrpSpPr>
        <p:grpSpPr>
          <a:xfrm>
            <a:off x="4013457" y="3233194"/>
            <a:ext cx="2581668" cy="600040"/>
            <a:chOff x="4013457" y="1198545"/>
            <a:chExt cx="2581668" cy="600040"/>
          </a:xfrm>
        </p:grpSpPr>
        <p:sp>
          <p:nvSpPr>
            <p:cNvPr id="68" name="圆角矩形 6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a:t>
              </a:r>
              <a:endParaRPr lang="en-US" altLang="zh-CN" sz="3200" b="1" dirty="0">
                <a:solidFill>
                  <a:schemeClr val="bg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文本框 17"/>
            <p:cNvSpPr txBox="1"/>
            <p:nvPr/>
          </p:nvSpPr>
          <p:spPr>
            <a:xfrm>
              <a:off x="4112697" y="1213810"/>
              <a:ext cx="389850"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4</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1" name="组合 70"/>
          <p:cNvGrpSpPr/>
          <p:nvPr/>
        </p:nvGrpSpPr>
        <p:grpSpPr>
          <a:xfrm>
            <a:off x="4013457" y="4132082"/>
            <a:ext cx="2581668" cy="600040"/>
            <a:chOff x="4013457" y="1198545"/>
            <a:chExt cx="2581668" cy="600040"/>
          </a:xfrm>
        </p:grpSpPr>
        <p:sp>
          <p:nvSpPr>
            <p:cNvPr id="72" name="圆角矩形 71"/>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bg1">
                      <a:lumMod val="6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a:t>
              </a:r>
              <a:endParaRPr lang="en-US" altLang="zh-CN" sz="3200" b="1" dirty="0">
                <a:solidFill>
                  <a:schemeClr val="bg1">
                    <a:lumMod val="6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文本框 17"/>
            <p:cNvSpPr txBox="1"/>
            <p:nvPr/>
          </p:nvSpPr>
          <p:spPr>
            <a:xfrm>
              <a:off x="4112697" y="1213810"/>
              <a:ext cx="404278"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5</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5" name="组合 74"/>
          <p:cNvGrpSpPr/>
          <p:nvPr/>
        </p:nvGrpSpPr>
        <p:grpSpPr>
          <a:xfrm>
            <a:off x="4013457" y="5057273"/>
            <a:ext cx="3362331" cy="600040"/>
            <a:chOff x="4013457" y="1198545"/>
            <a:chExt cx="3362331" cy="600040"/>
          </a:xfrm>
        </p:grpSpPr>
        <p:sp>
          <p:nvSpPr>
            <p:cNvPr id="76" name="圆角矩形 75"/>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17"/>
            <p:cNvSpPr>
              <a:spLocks noChangeArrowheads="1"/>
            </p:cNvSpPr>
            <p:nvPr/>
          </p:nvSpPr>
          <p:spPr bwMode="auto">
            <a:xfrm>
              <a:off x="4768984" y="1213810"/>
              <a:ext cx="2606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smtClean="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zh-CN" sz="3200" b="1" dirty="0">
                <a:solidFill>
                  <a:schemeClr val="bg1">
                    <a:lumMod val="50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文本框 17"/>
            <p:cNvSpPr txBox="1"/>
            <p:nvPr/>
          </p:nvSpPr>
          <p:spPr>
            <a:xfrm>
              <a:off x="4112697" y="1213810"/>
              <a:ext cx="40748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6</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79" name="组合 78"/>
          <p:cNvGrpSpPr/>
          <p:nvPr/>
        </p:nvGrpSpPr>
        <p:grpSpPr>
          <a:xfrm>
            <a:off x="4013457" y="5930024"/>
            <a:ext cx="2541593" cy="600040"/>
            <a:chOff x="4013457" y="1198545"/>
            <a:chExt cx="2541593" cy="600040"/>
          </a:xfrm>
        </p:grpSpPr>
        <p:sp>
          <p:nvSpPr>
            <p:cNvPr id="80" name="圆角矩形 7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17"/>
            <p:cNvSpPr>
              <a:spLocks noChangeArrowheads="1"/>
            </p:cNvSpPr>
            <p:nvPr/>
          </p:nvSpPr>
          <p:spPr bwMode="auto">
            <a:xfrm>
              <a:off x="4768984" y="1213810"/>
              <a:ext cx="1786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发布</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文本框 17"/>
            <p:cNvSpPr txBox="1"/>
            <p:nvPr/>
          </p:nvSpPr>
          <p:spPr>
            <a:xfrm>
              <a:off x="4112697" y="1213810"/>
              <a:ext cx="344966"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7</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83" name="组合 82"/>
          <p:cNvGrpSpPr/>
          <p:nvPr/>
        </p:nvGrpSpPr>
        <p:grpSpPr>
          <a:xfrm>
            <a:off x="8390718" y="2388846"/>
            <a:ext cx="2581668" cy="600040"/>
            <a:chOff x="4013457" y="1198545"/>
            <a:chExt cx="2581668" cy="600040"/>
          </a:xfrm>
        </p:grpSpPr>
        <p:sp>
          <p:nvSpPr>
            <p:cNvPr id="84" name="圆角矩形 83"/>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zh-CN" sz="3200" b="1"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文本框 17"/>
            <p:cNvSpPr txBox="1"/>
            <p:nvPr/>
          </p:nvSpPr>
          <p:spPr>
            <a:xfrm>
              <a:off x="4013457" y="1213810"/>
              <a:ext cx="660612" cy="584775"/>
            </a:xfrm>
            <a:prstGeom prst="rect">
              <a:avLst/>
            </a:prstGeom>
            <a:noFill/>
            <a:effectLst/>
          </p:spPr>
          <p:txBody>
            <a:bodyPr wrap="squar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10</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87" name="组合 86"/>
          <p:cNvGrpSpPr/>
          <p:nvPr/>
        </p:nvGrpSpPr>
        <p:grpSpPr>
          <a:xfrm>
            <a:off x="8390718" y="1398880"/>
            <a:ext cx="2581668" cy="600040"/>
            <a:chOff x="4013457" y="1198545"/>
            <a:chExt cx="2581668" cy="600040"/>
          </a:xfrm>
        </p:grpSpPr>
        <p:sp>
          <p:nvSpPr>
            <p:cNvPr id="88" name="圆角矩形 8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文本框 17"/>
            <p:cNvSpPr txBox="1"/>
            <p:nvPr/>
          </p:nvSpPr>
          <p:spPr>
            <a:xfrm>
              <a:off x="4112697" y="1213810"/>
              <a:ext cx="407484"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9</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1" name="组合 90"/>
          <p:cNvGrpSpPr/>
          <p:nvPr/>
        </p:nvGrpSpPr>
        <p:grpSpPr>
          <a:xfrm>
            <a:off x="8390718" y="457086"/>
            <a:ext cx="2581668" cy="600040"/>
            <a:chOff x="4013457" y="1198545"/>
            <a:chExt cx="2581668" cy="600040"/>
          </a:xfrm>
        </p:grpSpPr>
        <p:sp>
          <p:nvSpPr>
            <p:cNvPr id="92" name="圆角矩形 91"/>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17"/>
            <p:cNvSpPr>
              <a:spLocks noChangeArrowheads="1"/>
            </p:cNvSpPr>
            <p:nvPr/>
          </p:nvSpPr>
          <p:spPr bwMode="auto">
            <a:xfrm>
              <a:off x="4768984" y="1213810"/>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需求变更</a:t>
              </a:r>
              <a:endParaRPr lang="en-US" altLang="zh-CN" sz="32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文本框 17"/>
            <p:cNvSpPr txBox="1"/>
            <p:nvPr/>
          </p:nvSpPr>
          <p:spPr>
            <a:xfrm>
              <a:off x="4112697" y="1213810"/>
              <a:ext cx="404278" cy="584775"/>
            </a:xfrm>
            <a:prstGeom prst="rect">
              <a:avLst/>
            </a:prstGeom>
            <a:noFill/>
            <a:effectLst/>
          </p:spPr>
          <p:txBody>
            <a:bodyPr wrap="none" rtlCol="0">
              <a:spAutoFit/>
            </a:bodyPr>
            <a:lstStyle/>
            <a:p>
              <a:r>
                <a:rPr lang="en-US" altLang="zh-CN" sz="3200" dirty="0">
                  <a:solidFill>
                    <a:schemeClr val="bg1"/>
                  </a:solidFill>
                  <a:effectLst>
                    <a:outerShdw blurRad="50800" dist="38100" dir="2700000" algn="tl" rotWithShape="0">
                      <a:prstClr val="black">
                        <a:alpha val="40000"/>
                      </a:prstClr>
                    </a:outerShdw>
                  </a:effectLst>
                  <a:latin typeface="Impact" panose="020B0806030902050204" pitchFamily="34" charset="0"/>
                </a:rPr>
                <a:t>8</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5" name="组合 94"/>
          <p:cNvGrpSpPr/>
          <p:nvPr/>
        </p:nvGrpSpPr>
        <p:grpSpPr>
          <a:xfrm>
            <a:off x="8390718" y="3248459"/>
            <a:ext cx="3879716" cy="600040"/>
            <a:chOff x="4013457" y="1198545"/>
            <a:chExt cx="3879716" cy="600040"/>
          </a:xfrm>
        </p:grpSpPr>
        <p:sp>
          <p:nvSpPr>
            <p:cNvPr id="96" name="圆角矩形 95"/>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17"/>
            <p:cNvSpPr>
              <a:spLocks noChangeArrowheads="1"/>
            </p:cNvSpPr>
            <p:nvPr/>
          </p:nvSpPr>
          <p:spPr bwMode="auto">
            <a:xfrm>
              <a:off x="4768984" y="1213810"/>
              <a:ext cx="31241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smtClean="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zh-CN" sz="3200" b="1"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文本框 17"/>
            <p:cNvSpPr txBox="1"/>
            <p:nvPr/>
          </p:nvSpPr>
          <p:spPr>
            <a:xfrm>
              <a:off x="4057408" y="1213810"/>
              <a:ext cx="502033" cy="584775"/>
            </a:xfrm>
            <a:prstGeom prst="rect">
              <a:avLst/>
            </a:prstGeom>
            <a:noFill/>
            <a:effectLst/>
          </p:spPr>
          <p:txBody>
            <a:bodyPr wrap="squar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11</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99" name="组合 98"/>
          <p:cNvGrpSpPr/>
          <p:nvPr/>
        </p:nvGrpSpPr>
        <p:grpSpPr>
          <a:xfrm>
            <a:off x="8390718" y="4139714"/>
            <a:ext cx="3402405" cy="600040"/>
            <a:chOff x="4013457" y="1198545"/>
            <a:chExt cx="3402405" cy="600040"/>
          </a:xfrm>
        </p:grpSpPr>
        <p:sp>
          <p:nvSpPr>
            <p:cNvPr id="100" name="圆角矩形 99"/>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7"/>
            <p:cNvSpPr>
              <a:spLocks noChangeArrowheads="1"/>
            </p:cNvSpPr>
            <p:nvPr/>
          </p:nvSpPr>
          <p:spPr bwMode="auto">
            <a:xfrm>
              <a:off x="4768984" y="121381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85000"/>
                      <a:lumOff val="1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zh-CN" sz="3200" b="1" dirty="0">
                <a:solidFill>
                  <a:schemeClr val="tx1">
                    <a:lumMod val="85000"/>
                    <a:lumOff val="1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文本框 17"/>
            <p:cNvSpPr txBox="1"/>
            <p:nvPr/>
          </p:nvSpPr>
          <p:spPr>
            <a:xfrm>
              <a:off x="4042165" y="1201752"/>
              <a:ext cx="548548"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12</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grpSp>
        <p:nvGrpSpPr>
          <p:cNvPr id="107" name="组合 106"/>
          <p:cNvGrpSpPr/>
          <p:nvPr/>
        </p:nvGrpSpPr>
        <p:grpSpPr>
          <a:xfrm>
            <a:off x="8390718" y="5072538"/>
            <a:ext cx="3402405" cy="600040"/>
            <a:chOff x="4013457" y="1198545"/>
            <a:chExt cx="3402405" cy="600040"/>
          </a:xfrm>
        </p:grpSpPr>
        <p:sp>
          <p:nvSpPr>
            <p:cNvPr id="108" name="圆角矩形 107"/>
            <p:cNvSpPr/>
            <p:nvPr/>
          </p:nvSpPr>
          <p:spPr>
            <a:xfrm>
              <a:off x="4013457" y="1198545"/>
              <a:ext cx="589936" cy="589936"/>
            </a:xfrm>
            <a:prstGeom prst="roundRect">
              <a:avLst/>
            </a:prstGeom>
            <a:solidFill>
              <a:srgbClr val="2EA7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7"/>
            <p:cNvSpPr>
              <a:spLocks noChangeArrowheads="1"/>
            </p:cNvSpPr>
            <p:nvPr/>
          </p:nvSpPr>
          <p:spPr bwMode="auto">
            <a:xfrm>
              <a:off x="4768984" y="1213810"/>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smtClean="0">
                  <a:solidFill>
                    <a:schemeClr val="tx1">
                      <a:lumMod val="95000"/>
                      <a:lumOff val="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en-US" altLang="zh-CN" sz="3200" b="1" dirty="0">
                <a:solidFill>
                  <a:schemeClr val="tx1">
                    <a:lumMod val="95000"/>
                    <a:lumOff val="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文本框 17"/>
            <p:cNvSpPr txBox="1"/>
            <p:nvPr/>
          </p:nvSpPr>
          <p:spPr>
            <a:xfrm>
              <a:off x="4034951" y="1213810"/>
              <a:ext cx="559769" cy="584775"/>
            </a:xfrm>
            <a:prstGeom prst="rect">
              <a:avLst/>
            </a:prstGeom>
            <a:noFill/>
            <a:effectLst/>
          </p:spPr>
          <p:txBody>
            <a:bodyPr wrap="none" rtlCol="0">
              <a:spAutoFit/>
            </a:bodyPr>
            <a:lstStyle/>
            <a:p>
              <a:r>
                <a:rPr lang="en-US" altLang="zh-CN" sz="3200" dirty="0" smtClean="0">
                  <a:solidFill>
                    <a:schemeClr val="bg1"/>
                  </a:solidFill>
                  <a:effectLst>
                    <a:outerShdw blurRad="50800" dist="38100" dir="2700000" algn="tl" rotWithShape="0">
                      <a:prstClr val="black">
                        <a:alpha val="40000"/>
                      </a:prstClr>
                    </a:outerShdw>
                  </a:effectLst>
                  <a:latin typeface="Impact" panose="020B0806030902050204" pitchFamily="34" charset="0"/>
                </a:rPr>
                <a:t>13</a:t>
              </a:r>
              <a:endParaRPr lang="en-US" altLang="zh-CN" sz="2400" dirty="0" smtClean="0">
                <a:solidFill>
                  <a:schemeClr val="bg1"/>
                </a:solidFill>
                <a:effectLst>
                  <a:outerShdw blurRad="50800" dist="38100" dir="2700000" algn="tl" rotWithShape="0">
                    <a:prstClr val="black">
                      <a:alpha val="40000"/>
                    </a:prstClr>
                  </a:outerShdw>
                </a:effectLst>
                <a:latin typeface="Impact" panose="020B0806030902050204" pitchFamily="34" charset="0"/>
              </a:endParaRPr>
            </a:p>
          </p:txBody>
        </p:sp>
      </p:grpSp>
    </p:spTree>
    <p:extLst>
      <p:ext uri="{BB962C8B-B14F-4D97-AF65-F5344CB8AC3E}">
        <p14:creationId xmlns:p14="http://schemas.microsoft.com/office/powerpoint/2010/main" val="153425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15184"/>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项目范围</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07D5E4E6-3711-498D-B1F9-3AD3411750E6}"/>
              </a:ext>
            </a:extLst>
          </p:cNvPr>
          <p:cNvSpPr/>
          <p:nvPr/>
        </p:nvSpPr>
        <p:spPr>
          <a:xfrm>
            <a:off x="2013256" y="2524405"/>
            <a:ext cx="8299704" cy="2308324"/>
          </a:xfrm>
          <a:prstGeom prst="rect">
            <a:avLst/>
          </a:prstGeom>
        </p:spPr>
        <p:txBody>
          <a:bodyPr wrap="square">
            <a:spAutoFit/>
          </a:bodyPr>
          <a:lstStyle/>
          <a:p>
            <a:r>
              <a:rPr lang="en-US" altLang="zh-CN" sz="2400" dirty="0">
                <a:latin typeface="微软雅黑" pitchFamily="34" charset="-122"/>
                <a:ea typeface="微软雅黑" pitchFamily="34" charset="-122"/>
              </a:rPr>
              <a:t>    </a:t>
            </a:r>
            <a:r>
              <a:rPr lang="zh-CN" altLang="zh-CN" sz="2400" dirty="0">
                <a:latin typeface="微软雅黑" pitchFamily="34" charset="-122"/>
                <a:ea typeface="微软雅黑" pitchFamily="34" charset="-122"/>
              </a:rPr>
              <a:t>本产品将主要适用于软件工程专业的师生。软件主要目的是使教师能够把软件工程系列课程的相关的信息传播给学生；使师生、学生之间的讨论能更有效率，也能与更多陌生的专业相关人员交流，软件工程系列课程教学辅助网站将提供这样一个平台。为教师和同学服务，也为软件工程系列课程交流留下记录，以供师生随时查看。</a:t>
            </a:r>
            <a:endParaRPr lang="zh-CN" altLang="en-US" sz="2400" dirty="0"/>
          </a:p>
        </p:txBody>
      </p:sp>
    </p:spTree>
    <p:extLst>
      <p:ext uri="{BB962C8B-B14F-4D97-AF65-F5344CB8AC3E}">
        <p14:creationId xmlns:p14="http://schemas.microsoft.com/office/powerpoint/2010/main" val="74809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顶层用例图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a:extLst>
              <a:ext uri="{FF2B5EF4-FFF2-40B4-BE49-F238E27FC236}">
                <a16:creationId xmlns:a16="http://schemas.microsoft.com/office/drawing/2014/main" xmlns="" id="{49EE1DE3-2558-4FDF-ADE1-B798AFA9F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032" y="1268359"/>
            <a:ext cx="6595872" cy="551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15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082635" y="4632722"/>
            <a:ext cx="6109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需求规格说明书</a:t>
            </a:r>
            <a:endParaRPr lang="en-US" altLang="en-US" sz="66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690708" cy="1200329"/>
          </a:xfrm>
          <a:prstGeom prst="rect">
            <a:avLst/>
          </a:prstGeom>
          <a:noFill/>
          <a:effectLst/>
        </p:spPr>
        <p:txBody>
          <a:bodyPr wrap="none" rtlCol="0">
            <a:spAutoFit/>
          </a:bodyPr>
          <a:lstStyle/>
          <a:p>
            <a:r>
              <a:rPr lang="en-US" altLang="zh-CN"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03</a:t>
            </a:r>
            <a:endParaRPr lang="zh-CN" altLang="en-US"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42695005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目录结构</a:t>
            </a:r>
            <a:endParaRPr lang="zh-CN" altLang="en-US"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232" y="1268361"/>
            <a:ext cx="378777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652" y="1841538"/>
            <a:ext cx="3802063"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766" y="1286298"/>
            <a:ext cx="3779837"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0963779" y="6402637"/>
            <a:ext cx="1228221" cy="369332"/>
          </a:xfrm>
          <a:prstGeom prst="rect">
            <a:avLst/>
          </a:prstGeom>
          <a:noFill/>
        </p:spPr>
        <p:txBody>
          <a:bodyPr wrap="none" rtlCol="0">
            <a:spAutoFit/>
          </a:bodyPr>
          <a:lstStyle/>
          <a:p>
            <a:r>
              <a:rPr lang="zh-CN" altLang="en-US" dirty="0" smtClean="0"/>
              <a:t>共计</a:t>
            </a:r>
            <a:r>
              <a:rPr lang="en-US" altLang="zh-CN" dirty="0" smtClean="0"/>
              <a:t>429</a:t>
            </a:r>
            <a:r>
              <a:rPr lang="zh-CN" altLang="en-US" dirty="0" smtClean="0"/>
              <a:t>页</a:t>
            </a:r>
            <a:endParaRPr lang="zh-CN" altLang="en-US" dirty="0"/>
          </a:p>
        </p:txBody>
      </p:sp>
    </p:spTree>
    <p:extLst>
      <p:ext uri="{BB962C8B-B14F-4D97-AF65-F5344CB8AC3E}">
        <p14:creationId xmlns:p14="http://schemas.microsoft.com/office/powerpoint/2010/main" val="76130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a:solidFill>
                  <a:srgbClr val="FFFFFF"/>
                </a:solidFill>
                <a:ea typeface="微软雅黑"/>
              </a:rPr>
              <a:t>用户类别及特征</a:t>
            </a:r>
            <a:endParaRPr lang="en-US" altLang="zh-CN"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xmlns="" id="{54922ED3-E21D-4EC6-9874-1E5CA82BF0DF}"/>
              </a:ext>
            </a:extLst>
          </p:cNvPr>
          <p:cNvGraphicFramePr>
            <a:graphicFrameLocks noGrp="1"/>
          </p:cNvGraphicFramePr>
          <p:nvPr>
            <p:extLst>
              <p:ext uri="{D42A27DB-BD31-4B8C-83A1-F6EECF244321}">
                <p14:modId xmlns:p14="http://schemas.microsoft.com/office/powerpoint/2010/main" val="3332061384"/>
              </p:ext>
            </p:extLst>
          </p:nvPr>
        </p:nvGraphicFramePr>
        <p:xfrm>
          <a:off x="0" y="1268359"/>
          <a:ext cx="12191999" cy="5503609"/>
        </p:xfrm>
        <a:graphic>
          <a:graphicData uri="http://schemas.openxmlformats.org/drawingml/2006/table">
            <a:tbl>
              <a:tblPr firstRow="1" firstCol="1" bandRow="1">
                <a:tableStyleId>{5C22544A-7EE6-4342-B048-85BDC9FD1C3A}</a:tableStyleId>
              </a:tblPr>
              <a:tblGrid>
                <a:gridCol w="3021177">
                  <a:extLst>
                    <a:ext uri="{9D8B030D-6E8A-4147-A177-3AD203B41FA5}">
                      <a16:colId xmlns:a16="http://schemas.microsoft.com/office/drawing/2014/main" xmlns="" val="3884761595"/>
                    </a:ext>
                  </a:extLst>
                </a:gridCol>
                <a:gridCol w="3057754">
                  <a:extLst>
                    <a:ext uri="{9D8B030D-6E8A-4147-A177-3AD203B41FA5}">
                      <a16:colId xmlns:a16="http://schemas.microsoft.com/office/drawing/2014/main" xmlns="" val="4022402928"/>
                    </a:ext>
                  </a:extLst>
                </a:gridCol>
                <a:gridCol w="3057754">
                  <a:extLst>
                    <a:ext uri="{9D8B030D-6E8A-4147-A177-3AD203B41FA5}">
                      <a16:colId xmlns:a16="http://schemas.microsoft.com/office/drawing/2014/main" xmlns="" val="1855728845"/>
                    </a:ext>
                  </a:extLst>
                </a:gridCol>
                <a:gridCol w="3055314">
                  <a:extLst>
                    <a:ext uri="{9D8B030D-6E8A-4147-A177-3AD203B41FA5}">
                      <a16:colId xmlns:a16="http://schemas.microsoft.com/office/drawing/2014/main" xmlns="" val="1809472664"/>
                    </a:ext>
                  </a:extLst>
                </a:gridCol>
              </a:tblGrid>
              <a:tr h="305757">
                <a:tc>
                  <a:txBody>
                    <a:bodyPr/>
                    <a:lstStyle/>
                    <a:p>
                      <a:pPr algn="ctr">
                        <a:spcAft>
                          <a:spcPts val="0"/>
                        </a:spcAft>
                      </a:pPr>
                      <a:r>
                        <a:rPr lang="zh-CN" sz="1200" kern="100" dirty="0">
                          <a:effectLst/>
                        </a:rPr>
                        <a:t>用户类</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人员信息</a:t>
                      </a:r>
                      <a:endParaRPr lang="zh-CN" sz="1200" kern="100" dirty="0">
                        <a:effectLst/>
                        <a:latin typeface="Calibri"/>
                        <a:ea typeface="宋体"/>
                        <a:cs typeface="Times New Roman"/>
                      </a:endParaRPr>
                    </a:p>
                  </a:txBody>
                  <a:tcPr marL="68580" marR="68580" marT="0" marB="0" anchor="ctr"/>
                </a:tc>
                <a:tc>
                  <a:txBody>
                    <a:bodyPr/>
                    <a:lstStyle/>
                    <a:p>
                      <a:pPr algn="ctr">
                        <a:spcAft>
                          <a:spcPts val="0"/>
                        </a:spcAft>
                      </a:pPr>
                      <a:r>
                        <a:rPr lang="zh-CN" sz="1200" kern="100">
                          <a:effectLst/>
                        </a:rPr>
                        <a:t>经验和专业知识</a:t>
                      </a:r>
                      <a:endParaRPr lang="zh-CN" sz="1200" kern="100">
                        <a:effectLst/>
                        <a:latin typeface="Calibri"/>
                        <a:ea typeface="宋体"/>
                        <a:cs typeface="Times New Roman"/>
                      </a:endParaRPr>
                    </a:p>
                  </a:txBody>
                  <a:tcPr marL="68580" marR="68580" marT="0" marB="0" anchor="ctr"/>
                </a:tc>
                <a:tc>
                  <a:txBody>
                    <a:bodyPr/>
                    <a:lstStyle/>
                    <a:p>
                      <a:pPr algn="ctr">
                        <a:spcAft>
                          <a:spcPts val="0"/>
                        </a:spcAft>
                      </a:pPr>
                      <a:r>
                        <a:rPr lang="zh-CN" sz="1200" kern="100" dirty="0">
                          <a:effectLst/>
                        </a:rPr>
                        <a:t>需求说明</a:t>
                      </a:r>
                      <a:endParaRPr lang="zh-CN" sz="1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4180088002"/>
                  </a:ext>
                </a:extLst>
              </a:tr>
              <a:tr h="917269">
                <a:tc>
                  <a:txBody>
                    <a:bodyPr/>
                    <a:lstStyle/>
                    <a:p>
                      <a:pPr algn="just">
                        <a:spcAft>
                          <a:spcPts val="0"/>
                        </a:spcAft>
                      </a:pPr>
                      <a:r>
                        <a:rPr lang="zh-CN" sz="1200" kern="100" dirty="0">
                          <a:effectLst/>
                        </a:rPr>
                        <a:t>项目下达者</a:t>
                      </a:r>
                      <a:r>
                        <a:rPr lang="en-US" sz="1200" kern="100" dirty="0">
                          <a:effectLst/>
                        </a:rPr>
                        <a:t>(</a:t>
                      </a:r>
                      <a:r>
                        <a:rPr lang="zh-CN" sz="1200" kern="100" dirty="0">
                          <a:effectLst/>
                        </a:rPr>
                        <a:t>客户</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浙江大学城市学院计算机与科学学院杨枨教师与侯宏仑教师</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对软件项目管理有丰富的经验。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网站是一个基于软件工程系列课程教学辅助功能的垂直式社区交互平台。</a:t>
                      </a:r>
                      <a:endParaRPr lang="zh-CN" sz="16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207708840"/>
                  </a:ext>
                </a:extLst>
              </a:tr>
              <a:tr h="1223023">
                <a:tc>
                  <a:txBody>
                    <a:bodyPr/>
                    <a:lstStyle/>
                    <a:p>
                      <a:pPr algn="just">
                        <a:spcAft>
                          <a:spcPts val="0"/>
                        </a:spcAft>
                      </a:pPr>
                      <a:r>
                        <a:rPr lang="zh-CN" sz="1200" kern="100" dirty="0">
                          <a:effectLst/>
                        </a:rPr>
                        <a:t>教师</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浙江大学城市学院计算机与科学学院教师</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拥有丰富的理论知识与教学经验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a:effectLst/>
                        </a:rPr>
                        <a:t>需要通过网站发布课程信息、经验分享等，还需要通过网站对自己教学课程的板块进行有效的管理。</a:t>
                      </a:r>
                      <a:endParaRPr lang="zh-CN" sz="1600" kern="100">
                        <a:effectLst/>
                        <a:latin typeface="Calibri"/>
                        <a:ea typeface="宋体"/>
                        <a:cs typeface="Times New Roman"/>
                      </a:endParaRPr>
                    </a:p>
                  </a:txBody>
                  <a:tcPr marL="68580" marR="68580" marT="0" marB="0"/>
                </a:tc>
                <a:extLst>
                  <a:ext uri="{0D108BD9-81ED-4DB2-BD59-A6C34878D82A}">
                    <a16:rowId xmlns:a16="http://schemas.microsoft.com/office/drawing/2014/main" xmlns="" val="3560673745"/>
                  </a:ext>
                </a:extLst>
              </a:tr>
              <a:tr h="1528780">
                <a:tc>
                  <a:txBody>
                    <a:bodyPr/>
                    <a:lstStyle/>
                    <a:p>
                      <a:pPr algn="just">
                        <a:spcAft>
                          <a:spcPts val="0"/>
                        </a:spcAft>
                      </a:pPr>
                      <a:r>
                        <a:rPr lang="zh-CN" sz="1200" kern="100" dirty="0">
                          <a:effectLst/>
                        </a:rPr>
                        <a:t>学生</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学生主要为浙江大学城市学院计算机与科学学院学生，重点是软件工程专业学生。</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有一定的计算机基础</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需要通过网站浏览、下载网站上的各类资源，还需要通过网站与相关教师进行互动，能在网站上提出问题并得到教师或其他用户的解答。</a:t>
                      </a:r>
                      <a:endParaRPr lang="zh-CN" sz="16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945735648"/>
                  </a:ext>
                </a:extLst>
              </a:tr>
              <a:tr h="917269">
                <a:tc>
                  <a:txBody>
                    <a:bodyPr/>
                    <a:lstStyle/>
                    <a:p>
                      <a:pPr algn="just">
                        <a:spcAft>
                          <a:spcPts val="0"/>
                        </a:spcAft>
                      </a:pPr>
                      <a:r>
                        <a:rPr lang="zh-CN" sz="1200" kern="100" dirty="0">
                          <a:effectLst/>
                        </a:rPr>
                        <a:t>管理员</a:t>
                      </a:r>
                      <a:r>
                        <a:rPr lang="en-US" sz="1200" kern="100" dirty="0">
                          <a:effectLst/>
                        </a:rPr>
                        <a:t>(</a:t>
                      </a:r>
                      <a:r>
                        <a:rPr lang="zh-CN" sz="1200" kern="100" dirty="0">
                          <a:effectLst/>
                        </a:rPr>
                        <a:t>直接用户，重点用户</a:t>
                      </a:r>
                      <a:r>
                        <a:rPr lang="en-US" sz="1200" kern="100" dirty="0">
                          <a:effectLst/>
                        </a:rPr>
                        <a:t>,</a:t>
                      </a:r>
                      <a:r>
                        <a:rPr lang="zh-CN" sz="1200" kern="100" dirty="0">
                          <a:effectLst/>
                        </a:rPr>
                        <a:t>需重点关注</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dirty="0">
                          <a:effectLst/>
                        </a:rPr>
                        <a:t>浙江大学城市学院网站管理员</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熟知网站的后台管理，有这丰富的管理经验</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需要获取网站的管理权限，能对网站内的资源进行管理，需要审核各类用户提交的信息。</a:t>
                      </a:r>
                      <a:endParaRPr lang="zh-CN" sz="16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2512022191"/>
                  </a:ext>
                </a:extLst>
              </a:tr>
              <a:tr h="611511">
                <a:tc>
                  <a:txBody>
                    <a:bodyPr/>
                    <a:lstStyle/>
                    <a:p>
                      <a:pPr algn="just">
                        <a:spcAft>
                          <a:spcPts val="0"/>
                        </a:spcAft>
                      </a:pPr>
                      <a:r>
                        <a:rPr lang="zh-CN" sz="1200" kern="100" dirty="0">
                          <a:effectLst/>
                        </a:rPr>
                        <a:t>游客</a:t>
                      </a:r>
                      <a:r>
                        <a:rPr lang="en-US" sz="1200" kern="100" dirty="0">
                          <a:effectLst/>
                        </a:rPr>
                        <a:t>(</a:t>
                      </a:r>
                      <a:r>
                        <a:rPr lang="zh-CN" sz="1200" kern="100" dirty="0">
                          <a:effectLst/>
                        </a:rPr>
                        <a:t>直接用户，次要用户</a:t>
                      </a:r>
                      <a:r>
                        <a:rPr lang="en-US" sz="1200" kern="100" dirty="0">
                          <a:effectLst/>
                        </a:rPr>
                        <a:t>)</a:t>
                      </a:r>
                      <a:endParaRPr lang="zh-CN" sz="1200" kern="100" dirty="0">
                        <a:effectLst/>
                        <a:latin typeface="Calibri"/>
                        <a:ea typeface="宋体"/>
                        <a:cs typeface="Times New Roman"/>
                      </a:endParaRPr>
                    </a:p>
                  </a:txBody>
                  <a:tcPr marL="68580" marR="68580" marT="0" marB="0" anchor="ctr"/>
                </a:tc>
                <a:tc>
                  <a:txBody>
                    <a:bodyPr/>
                    <a:lstStyle/>
                    <a:p>
                      <a:pPr algn="just">
                        <a:spcAft>
                          <a:spcPts val="0"/>
                        </a:spcAft>
                      </a:pPr>
                      <a:r>
                        <a:rPr lang="zh-CN" sz="1600" kern="100">
                          <a:effectLst/>
                        </a:rPr>
                        <a:t>网站游客为非相关专业的学生、教师或其它原因访问的用户</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缺乏对计算机专业知识的了解</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他们可能因对这些课程感兴趣而访问网站。</a:t>
                      </a:r>
                      <a:endParaRPr lang="zh-CN" sz="1600" kern="100" dirty="0">
                        <a:effectLst/>
                        <a:latin typeface="Calibri"/>
                        <a:ea typeface="宋体"/>
                        <a:cs typeface="Times New Roman"/>
                      </a:endParaRPr>
                    </a:p>
                  </a:txBody>
                  <a:tcPr marL="68580" marR="68580" marT="0" marB="0"/>
                </a:tc>
                <a:extLst>
                  <a:ext uri="{0D108BD9-81ED-4DB2-BD59-A6C34878D82A}">
                    <a16:rowId xmlns:a16="http://schemas.microsoft.com/office/drawing/2014/main" xmlns="" val="1087308817"/>
                  </a:ext>
                </a:extLst>
              </a:tr>
            </a:tbl>
          </a:graphicData>
        </a:graphic>
      </p:graphicFrame>
    </p:spTree>
    <p:extLst>
      <p:ext uri="{BB962C8B-B14F-4D97-AF65-F5344CB8AC3E}">
        <p14:creationId xmlns:p14="http://schemas.microsoft.com/office/powerpoint/2010/main" val="1365857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用户代表及联系方式</a:t>
            </a:r>
            <a:endParaRPr lang="en-US" altLang="zh-CN" sz="60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605690579"/>
              </p:ext>
            </p:extLst>
          </p:nvPr>
        </p:nvGraphicFramePr>
        <p:xfrm>
          <a:off x="1100232" y="1677269"/>
          <a:ext cx="9827964" cy="4054456"/>
        </p:xfrm>
        <a:graphic>
          <a:graphicData uri="http://schemas.openxmlformats.org/drawingml/2006/table">
            <a:tbl>
              <a:tblPr firstRow="1" firstCol="1" bandRow="1">
                <a:tableStyleId>{5C22544A-7EE6-4342-B048-85BDC9FD1C3A}</a:tableStyleId>
              </a:tblPr>
              <a:tblGrid>
                <a:gridCol w="3275988"/>
                <a:gridCol w="3275988"/>
                <a:gridCol w="3275988"/>
              </a:tblGrid>
              <a:tr h="313003">
                <a:tc>
                  <a:txBody>
                    <a:bodyPr/>
                    <a:lstStyle/>
                    <a:p>
                      <a:pPr algn="just">
                        <a:spcAft>
                          <a:spcPts val="0"/>
                        </a:spcAft>
                      </a:pPr>
                      <a:r>
                        <a:rPr lang="zh-CN" sz="2000" kern="100">
                          <a:effectLst/>
                        </a:rPr>
                        <a:t>用户群类别</a:t>
                      </a:r>
                      <a:endParaRPr lang="zh-CN" sz="2000" kern="100">
                        <a:effectLst/>
                        <a:latin typeface="Calibri"/>
                        <a:ea typeface="宋体"/>
                        <a:cs typeface="Times New Roman"/>
                      </a:endParaRPr>
                    </a:p>
                  </a:txBody>
                  <a:tcPr marL="37297" marR="37297" marT="0" marB="0"/>
                </a:tc>
                <a:tc>
                  <a:txBody>
                    <a:bodyPr/>
                    <a:lstStyle/>
                    <a:p>
                      <a:pPr algn="just">
                        <a:spcAft>
                          <a:spcPts val="0"/>
                        </a:spcAft>
                      </a:pPr>
                      <a:r>
                        <a:rPr lang="zh-CN" sz="2000" kern="100" dirty="0">
                          <a:effectLst/>
                        </a:rPr>
                        <a:t>用户代表</a:t>
                      </a:r>
                      <a:endParaRPr lang="zh-CN" sz="2000" kern="100" dirty="0">
                        <a:effectLst/>
                        <a:latin typeface="Calibri"/>
                        <a:ea typeface="宋体"/>
                        <a:cs typeface="Times New Roman"/>
                      </a:endParaRPr>
                    </a:p>
                  </a:txBody>
                  <a:tcPr marL="37297" marR="37297" marT="0" marB="0"/>
                </a:tc>
                <a:tc>
                  <a:txBody>
                    <a:bodyPr/>
                    <a:lstStyle/>
                    <a:p>
                      <a:pPr algn="just">
                        <a:spcAft>
                          <a:spcPts val="0"/>
                        </a:spcAft>
                      </a:pPr>
                      <a:r>
                        <a:rPr lang="zh-CN" sz="2000" kern="100">
                          <a:effectLst/>
                        </a:rPr>
                        <a:t>用户代表联系方式</a:t>
                      </a:r>
                      <a:endParaRPr lang="zh-CN" sz="2000" kern="100">
                        <a:effectLst/>
                        <a:latin typeface="Calibri"/>
                        <a:ea typeface="宋体"/>
                        <a:cs typeface="Times New Roman"/>
                      </a:endParaRPr>
                    </a:p>
                  </a:txBody>
                  <a:tcPr marL="37297" marR="37297" marT="0" marB="0"/>
                </a:tc>
              </a:tr>
              <a:tr h="954023">
                <a:tc>
                  <a:txBody>
                    <a:bodyPr/>
                    <a:lstStyle/>
                    <a:p>
                      <a:pPr algn="ctr">
                        <a:spcAft>
                          <a:spcPts val="0"/>
                        </a:spcAft>
                      </a:pPr>
                      <a:r>
                        <a:rPr lang="zh-CN" sz="2000" kern="100">
                          <a:effectLst/>
                        </a:rPr>
                        <a:t>管理员用户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潘琳</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a:effectLst/>
                        </a:rPr>
                        <a:t>ohllin@163.com</a:t>
                      </a:r>
                      <a:endParaRPr lang="zh-CN" sz="2000" kern="100">
                        <a:effectLst/>
                        <a:latin typeface="Calibri"/>
                        <a:ea typeface="宋体"/>
                        <a:cs typeface="Times New Roman"/>
                      </a:endParaRPr>
                    </a:p>
                  </a:txBody>
                  <a:tcPr marL="37297" marR="37297" marT="0" marB="0" anchor="ctr"/>
                </a:tc>
              </a:tr>
              <a:tr h="1073276">
                <a:tc>
                  <a:txBody>
                    <a:bodyPr/>
                    <a:lstStyle/>
                    <a:p>
                      <a:pPr algn="ctr">
                        <a:spcAft>
                          <a:spcPts val="0"/>
                        </a:spcAft>
                      </a:pPr>
                      <a:r>
                        <a:rPr lang="zh-CN" sz="2000" kern="100">
                          <a:effectLst/>
                        </a:rPr>
                        <a:t>教师用户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杨枨</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a:effectLst/>
                        </a:rPr>
                        <a:t>yangc@zucc.edu.cn</a:t>
                      </a:r>
                      <a:endParaRPr lang="zh-CN" sz="2000" kern="100" dirty="0">
                        <a:effectLst/>
                        <a:latin typeface="Calibri"/>
                        <a:ea typeface="宋体"/>
                        <a:cs typeface="Times New Roman"/>
                      </a:endParaRPr>
                    </a:p>
                  </a:txBody>
                  <a:tcPr marL="37297" marR="37297" marT="0" marB="0" anchor="ctr"/>
                </a:tc>
              </a:tr>
              <a:tr h="775144">
                <a:tc>
                  <a:txBody>
                    <a:bodyPr/>
                    <a:lstStyle/>
                    <a:p>
                      <a:pPr algn="ctr">
                        <a:spcAft>
                          <a:spcPts val="0"/>
                        </a:spcAft>
                      </a:pPr>
                      <a:r>
                        <a:rPr lang="zh-CN" sz="2000" kern="100">
                          <a:effectLst/>
                        </a:rPr>
                        <a:t>学生用户</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邓晰</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a:effectLst/>
                        </a:rPr>
                        <a:t>31601349@stu.zucc.edu.cn</a:t>
                      </a:r>
                      <a:endParaRPr lang="zh-CN" sz="2000" kern="100" dirty="0">
                        <a:effectLst/>
                        <a:latin typeface="Calibri"/>
                        <a:ea typeface="宋体"/>
                        <a:cs typeface="Times New Roman"/>
                      </a:endParaRPr>
                    </a:p>
                  </a:txBody>
                  <a:tcPr marL="37297" marR="37297" marT="0" marB="0" anchor="ctr"/>
                </a:tc>
              </a:tr>
              <a:tr h="939010">
                <a:tc>
                  <a:txBody>
                    <a:bodyPr/>
                    <a:lstStyle/>
                    <a:p>
                      <a:pPr algn="ctr">
                        <a:spcAft>
                          <a:spcPts val="0"/>
                        </a:spcAft>
                      </a:pPr>
                      <a:r>
                        <a:rPr lang="zh-CN" sz="2000" kern="100">
                          <a:effectLst/>
                        </a:rPr>
                        <a:t>游客</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zh-CN" sz="2000" kern="100">
                          <a:effectLst/>
                        </a:rPr>
                        <a:t>赵维凯</a:t>
                      </a:r>
                      <a:endParaRPr lang="zh-CN" sz="2000" kern="100">
                        <a:effectLst/>
                        <a:latin typeface="Calibri"/>
                        <a:ea typeface="宋体"/>
                        <a:cs typeface="Times New Roman"/>
                      </a:endParaRPr>
                    </a:p>
                  </a:txBody>
                  <a:tcPr marL="37297" marR="37297" marT="0" marB="0" anchor="ctr"/>
                </a:tc>
                <a:tc>
                  <a:txBody>
                    <a:bodyPr/>
                    <a:lstStyle/>
                    <a:p>
                      <a:pPr algn="ctr">
                        <a:spcAft>
                          <a:spcPts val="0"/>
                        </a:spcAft>
                      </a:pPr>
                      <a:r>
                        <a:rPr lang="en-US" sz="2000" kern="100" dirty="0" smtClean="0">
                          <a:effectLst/>
                        </a:rPr>
                        <a:t>31602031@stu.zucc.edu.cn</a:t>
                      </a:r>
                      <a:endParaRPr lang="zh-CN" sz="2000" kern="100" dirty="0">
                        <a:effectLst/>
                        <a:latin typeface="Calibri"/>
                        <a:ea typeface="宋体"/>
                        <a:cs typeface="Times New Roman"/>
                      </a:endParaRPr>
                    </a:p>
                  </a:txBody>
                  <a:tcPr marL="37297" marR="37297" marT="0" marB="0" anchor="ctr"/>
                </a:tc>
              </a:tr>
            </a:tbl>
          </a:graphicData>
        </a:graphic>
      </p:graphicFrame>
    </p:spTree>
    <p:extLst>
      <p:ext uri="{BB962C8B-B14F-4D97-AF65-F5344CB8AC3E}">
        <p14:creationId xmlns:p14="http://schemas.microsoft.com/office/powerpoint/2010/main" val="88441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游客</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p:nvPr/>
        </p:nvPicPr>
        <p:blipFill>
          <a:blip r:embed="rId3"/>
          <a:stretch>
            <a:fillRect/>
          </a:stretch>
        </p:blipFill>
        <p:spPr>
          <a:xfrm>
            <a:off x="2009077" y="2238517"/>
            <a:ext cx="8173845" cy="2846439"/>
          </a:xfrm>
          <a:prstGeom prst="rect">
            <a:avLst/>
          </a:prstGeom>
        </p:spPr>
      </p:pic>
      <p:sp>
        <p:nvSpPr>
          <p:cNvPr id="3" name="TextBox 2"/>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5" name="TextBox 4"/>
          <p:cNvSpPr txBox="1"/>
          <p:nvPr/>
        </p:nvSpPr>
        <p:spPr>
          <a:xfrm>
            <a:off x="278780" y="5514949"/>
            <a:ext cx="2492990" cy="369332"/>
          </a:xfrm>
          <a:prstGeom prst="rect">
            <a:avLst/>
          </a:prstGeom>
          <a:noFill/>
        </p:spPr>
        <p:txBody>
          <a:bodyPr wrap="none" rtlCol="0">
            <a:spAutoFit/>
          </a:bodyPr>
          <a:lstStyle/>
          <a:p>
            <a:r>
              <a:rPr lang="zh-CN" altLang="en-US" dirty="0" smtClean="0"/>
              <a:t>确认方式：面对面确认</a:t>
            </a:r>
            <a:endParaRPr lang="zh-CN" altLang="en-US" dirty="0"/>
          </a:p>
        </p:txBody>
      </p:sp>
    </p:spTree>
    <p:extLst>
      <p:ext uri="{BB962C8B-B14F-4D97-AF65-F5344CB8AC3E}">
        <p14:creationId xmlns:p14="http://schemas.microsoft.com/office/powerpoint/2010/main" val="2250964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学生</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17" name="图片 16"/>
          <p:cNvPicPr/>
          <p:nvPr/>
        </p:nvPicPr>
        <p:blipFill>
          <a:blip r:embed="rId3"/>
          <a:stretch>
            <a:fillRect/>
          </a:stretch>
        </p:blipFill>
        <p:spPr>
          <a:xfrm>
            <a:off x="278780" y="2200178"/>
            <a:ext cx="7552379" cy="2853369"/>
          </a:xfrm>
          <a:prstGeom prst="rect">
            <a:avLst/>
          </a:prstGeom>
        </p:spPr>
      </p:pic>
      <p:pic>
        <p:nvPicPr>
          <p:cNvPr id="18" name="图片 17"/>
          <p:cNvPicPr/>
          <p:nvPr/>
        </p:nvPicPr>
        <p:blipFill>
          <a:blip r:embed="rId4"/>
          <a:stretch>
            <a:fillRect/>
          </a:stretch>
        </p:blipFill>
        <p:spPr>
          <a:xfrm>
            <a:off x="8329961" y="2200178"/>
            <a:ext cx="3573780" cy="3436620"/>
          </a:xfrm>
          <a:prstGeom prst="rect">
            <a:avLst/>
          </a:prstGeom>
        </p:spPr>
      </p:pic>
    </p:spTree>
    <p:extLst>
      <p:ext uri="{BB962C8B-B14F-4D97-AF65-F5344CB8AC3E}">
        <p14:creationId xmlns:p14="http://schemas.microsoft.com/office/powerpoint/2010/main" val="3464441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教师</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19" name="图片 18"/>
          <p:cNvPicPr/>
          <p:nvPr/>
        </p:nvPicPr>
        <p:blipFill>
          <a:blip r:embed="rId3"/>
          <a:stretch>
            <a:fillRect/>
          </a:stretch>
        </p:blipFill>
        <p:spPr>
          <a:xfrm>
            <a:off x="278780" y="2370975"/>
            <a:ext cx="7460166" cy="2602469"/>
          </a:xfrm>
          <a:prstGeom prst="rect">
            <a:avLst/>
          </a:prstGeom>
        </p:spPr>
      </p:pic>
      <p:pic>
        <p:nvPicPr>
          <p:cNvPr id="20" name="图片 19"/>
          <p:cNvPicPr/>
          <p:nvPr/>
        </p:nvPicPr>
        <p:blipFill>
          <a:blip r:embed="rId4"/>
          <a:stretch>
            <a:fillRect/>
          </a:stretch>
        </p:blipFill>
        <p:spPr>
          <a:xfrm>
            <a:off x="8329960" y="2370975"/>
            <a:ext cx="3278459" cy="3249240"/>
          </a:xfrm>
          <a:prstGeom prst="rect">
            <a:avLst/>
          </a:prstGeom>
        </p:spPr>
      </p:pic>
    </p:spTree>
    <p:extLst>
      <p:ext uri="{BB962C8B-B14F-4D97-AF65-F5344CB8AC3E}">
        <p14:creationId xmlns:p14="http://schemas.microsoft.com/office/powerpoint/2010/main" val="23254145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用户代表确认</a:t>
            </a:r>
            <a:r>
              <a:rPr lang="en-US" altLang="zh-CN" sz="3200" b="1" kern="0" dirty="0" smtClean="0">
                <a:solidFill>
                  <a:srgbClr val="FFFFFF"/>
                </a:solidFill>
                <a:ea typeface="微软雅黑"/>
              </a:rPr>
              <a:t>——</a:t>
            </a:r>
            <a:r>
              <a:rPr lang="zh-CN" altLang="en-US" sz="3200" b="1" kern="0" dirty="0">
                <a:solidFill>
                  <a:srgbClr val="FFFFFF"/>
                </a:solidFill>
                <a:ea typeface="微软雅黑"/>
              </a:rPr>
              <a:t>管理员</a:t>
            </a:r>
            <a:endParaRPr lang="en-US" altLang="zh-CN"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278780" y="1616927"/>
            <a:ext cx="1800493" cy="369332"/>
          </a:xfrm>
          <a:prstGeom prst="rect">
            <a:avLst/>
          </a:prstGeom>
          <a:noFill/>
        </p:spPr>
        <p:txBody>
          <a:bodyPr wrap="none" rtlCol="0">
            <a:spAutoFit/>
          </a:bodyPr>
          <a:lstStyle/>
          <a:p>
            <a:r>
              <a:rPr lang="zh-CN" altLang="en-US" dirty="0" smtClean="0"/>
              <a:t>邀请方式：邮件</a:t>
            </a:r>
            <a:endParaRPr lang="zh-CN" altLang="en-US" dirty="0"/>
          </a:p>
        </p:txBody>
      </p:sp>
      <p:sp>
        <p:nvSpPr>
          <p:cNvPr id="16" name="TextBox 15"/>
          <p:cNvSpPr txBox="1"/>
          <p:nvPr/>
        </p:nvSpPr>
        <p:spPr>
          <a:xfrm>
            <a:off x="8329961" y="1616927"/>
            <a:ext cx="1800493" cy="369332"/>
          </a:xfrm>
          <a:prstGeom prst="rect">
            <a:avLst/>
          </a:prstGeom>
          <a:noFill/>
        </p:spPr>
        <p:txBody>
          <a:bodyPr wrap="none" rtlCol="0">
            <a:spAutoFit/>
          </a:bodyPr>
          <a:lstStyle/>
          <a:p>
            <a:r>
              <a:rPr lang="zh-CN" altLang="en-US" dirty="0" smtClean="0"/>
              <a:t>确认方式：邮件</a:t>
            </a:r>
            <a:endParaRPr lang="zh-CN" altLang="en-US" dirty="0"/>
          </a:p>
        </p:txBody>
      </p:sp>
      <p:pic>
        <p:nvPicPr>
          <p:cNvPr id="20" name="图片 19"/>
          <p:cNvPicPr/>
          <p:nvPr/>
        </p:nvPicPr>
        <p:blipFill>
          <a:blip r:embed="rId3"/>
          <a:stretch>
            <a:fillRect/>
          </a:stretch>
        </p:blipFill>
        <p:spPr>
          <a:xfrm>
            <a:off x="8329960" y="2175656"/>
            <a:ext cx="3389971" cy="3489164"/>
          </a:xfrm>
          <a:prstGeom prst="rect">
            <a:avLst/>
          </a:prstGeom>
        </p:spPr>
      </p:pic>
      <p:pic>
        <p:nvPicPr>
          <p:cNvPr id="21" name="图片 20"/>
          <p:cNvPicPr/>
          <p:nvPr/>
        </p:nvPicPr>
        <p:blipFill>
          <a:blip r:embed="rId4"/>
          <a:stretch>
            <a:fillRect/>
          </a:stretch>
        </p:blipFill>
        <p:spPr>
          <a:xfrm>
            <a:off x="278779" y="2175655"/>
            <a:ext cx="7593981" cy="2842393"/>
          </a:xfrm>
          <a:prstGeom prst="rect">
            <a:avLst/>
          </a:prstGeom>
        </p:spPr>
      </p:pic>
    </p:spTree>
    <p:extLst>
      <p:ext uri="{BB962C8B-B14F-4D97-AF65-F5344CB8AC3E}">
        <p14:creationId xmlns:p14="http://schemas.microsoft.com/office/powerpoint/2010/main" val="2325414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4465205" y="4632722"/>
            <a:ext cx="772679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r>
              <a:rPr lang="en-US" altLang="zh-CN"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6600" b="1" dirty="0" smtClean="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项目计划</a:t>
            </a:r>
            <a:endParaRPr lang="en-US" altLang="en-US" sz="6600" b="1" dirty="0">
              <a:solidFill>
                <a:schemeClr val="tx1">
                  <a:lumMod val="65000"/>
                  <a:lumOff val="3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690708" cy="1200329"/>
          </a:xfrm>
          <a:prstGeom prst="rect">
            <a:avLst/>
          </a:prstGeom>
          <a:noFill/>
          <a:effectLst/>
        </p:spPr>
        <p:txBody>
          <a:bodyPr wrap="none" rtlCol="0">
            <a:spAutoFit/>
          </a:bodyPr>
          <a:lstStyle/>
          <a:p>
            <a:r>
              <a:rPr lang="en-US" altLang="zh-CN"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01</a:t>
            </a:r>
            <a:endParaRPr lang="zh-CN" altLang="en-US" sz="7200" b="1" dirty="0" smtClean="0">
              <a:solidFill>
                <a:schemeClr val="bg1"/>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880359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工具</a:t>
            </a:r>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RP</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01" y="1268361"/>
            <a:ext cx="10123598" cy="543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783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游客</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2" name="图片 31" descr="C:\Users\asus\Desktop\新建文件夹 (2)\游客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4321686" y="2104745"/>
            <a:ext cx="3550928" cy="3609478"/>
          </a:xfrm>
          <a:prstGeom prst="rect">
            <a:avLst/>
          </a:prstGeom>
          <a:noFill/>
          <a:ln>
            <a:noFill/>
          </a:ln>
        </p:spPr>
      </p:pic>
    </p:spTree>
    <p:extLst>
      <p:ext uri="{BB962C8B-B14F-4D97-AF65-F5344CB8AC3E}">
        <p14:creationId xmlns:p14="http://schemas.microsoft.com/office/powerpoint/2010/main" val="748707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学生</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1" name="图片 30" descr="C:\Users\asus\Desktop\新建文件夹 (2)\学生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834395" y="1268361"/>
            <a:ext cx="10523209" cy="5503608"/>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smtClean="0">
                <a:solidFill>
                  <a:srgbClr val="FFFFFF"/>
                </a:solidFill>
                <a:ea typeface="微软雅黑"/>
              </a:rPr>
              <a:t>用例图</a:t>
            </a:r>
            <a:r>
              <a:rPr lang="en-US" altLang="zh-CN" sz="3200" b="1" kern="0" dirty="0" smtClean="0">
                <a:solidFill>
                  <a:srgbClr val="FFFFFF"/>
                </a:solidFill>
                <a:ea typeface="微软雅黑"/>
              </a:rPr>
              <a:t>——</a:t>
            </a:r>
            <a:r>
              <a:rPr lang="zh-CN" altLang="en-US" sz="3200" b="1" kern="0" dirty="0">
                <a:solidFill>
                  <a:srgbClr val="FFFFFF"/>
                </a:solidFill>
                <a:ea typeface="微软雅黑"/>
              </a:rPr>
              <a:t>教师</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1" name="图片 30" descr="C:\Users\asus\Desktop\新建文件夹 (2)\教师用例.png"/>
          <p:cNvPicPr/>
          <p:nvPr/>
        </p:nvPicPr>
        <p:blipFill>
          <a:blip r:embed="rId3" cstate="print">
            <a:extLst>
              <a:ext uri="{28A0092B-C50C-407E-A947-70E740481C1C}">
                <a14:useLocalDpi xmlns:a14="http://schemas.microsoft.com/office/drawing/2010/main" val="0"/>
              </a:ext>
            </a:extLst>
          </a:blip>
          <a:srcRect/>
          <a:stretch>
            <a:fillRect/>
          </a:stretch>
        </p:blipFill>
        <p:spPr>
          <a:xfrm>
            <a:off x="1095825" y="1265998"/>
            <a:ext cx="10002645" cy="5505971"/>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sz="6000" b="1" kern="0" dirty="0">
                <a:solidFill>
                  <a:srgbClr val="FFFFFF"/>
                </a:solidFill>
                <a:ea typeface="微软雅黑"/>
              </a:rPr>
              <a:t>用</a:t>
            </a:r>
            <a:r>
              <a:rPr lang="zh-CN" altLang="en-US" sz="6000" b="1" kern="0" dirty="0" smtClean="0">
                <a:solidFill>
                  <a:srgbClr val="FFFFFF"/>
                </a:solidFill>
                <a:ea typeface="微软雅黑"/>
              </a:rPr>
              <a:t>例图</a:t>
            </a:r>
            <a:r>
              <a:rPr lang="en-US" altLang="zh-CN" sz="3200" b="1" kern="0" dirty="0" smtClean="0">
                <a:solidFill>
                  <a:srgbClr val="FFFFFF"/>
                </a:solidFill>
                <a:ea typeface="微软雅黑"/>
              </a:rPr>
              <a:t>——</a:t>
            </a:r>
            <a:r>
              <a:rPr lang="zh-CN" altLang="en-US" sz="3200" b="1" kern="0" dirty="0" smtClean="0">
                <a:solidFill>
                  <a:srgbClr val="FFFFFF"/>
                </a:solidFill>
                <a:ea typeface="微软雅黑"/>
              </a:rPr>
              <a:t>管理员</a:t>
            </a:r>
            <a:endParaRPr lang="zh-CN" altLang="en-US" sz="3200" b="1" kern="0" dirty="0">
              <a:solidFill>
                <a:srgbClr val="FFFFFF"/>
              </a:solidFill>
              <a:ea typeface="微软雅黑"/>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2050" name="Picture 2" descr="C:\Users\asus\Desktop\管理员-用例分解：后台管理功能.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27" y="1268361"/>
            <a:ext cx="11466441" cy="5506012"/>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descr="C:\Users\asus\Desktop\新建文件夹 (2)\管理员-用例分解：前台管理功能.png"/>
          <p:cNvPicPr/>
          <p:nvPr/>
        </p:nvPicPr>
        <p:blipFill>
          <a:blip r:embed="rId4" cstate="print">
            <a:extLst>
              <a:ext uri="{28A0092B-C50C-407E-A947-70E740481C1C}">
                <a14:useLocalDpi xmlns:a14="http://schemas.microsoft.com/office/drawing/2010/main" val="0"/>
              </a:ext>
            </a:extLst>
          </a:blip>
          <a:srcRect/>
          <a:stretch>
            <a:fillRect/>
          </a:stretch>
        </p:blipFill>
        <p:spPr>
          <a:xfrm>
            <a:off x="3459992" y="2236260"/>
            <a:ext cx="5274310" cy="3346450"/>
          </a:xfrm>
          <a:prstGeom prst="rect">
            <a:avLst/>
          </a:prstGeom>
          <a:noFill/>
          <a:ln>
            <a:noFill/>
          </a:ln>
        </p:spPr>
      </p:pic>
      <p:pic>
        <p:nvPicPr>
          <p:cNvPr id="33" name="图片 32" descr="C:\Users\asus\Desktop\新建文件夹 (2)\管理员常规用例.png"/>
          <p:cNvPicPr/>
          <p:nvPr/>
        </p:nvPicPr>
        <p:blipFill>
          <a:blip r:embed="rId5" cstate="print">
            <a:extLst>
              <a:ext uri="{28A0092B-C50C-407E-A947-70E740481C1C}">
                <a14:useLocalDpi xmlns:a14="http://schemas.microsoft.com/office/drawing/2010/main" val="0"/>
              </a:ext>
            </a:extLst>
          </a:blip>
          <a:srcRect/>
          <a:stretch>
            <a:fillRect/>
          </a:stretch>
        </p:blipFill>
        <p:spPr>
          <a:xfrm>
            <a:off x="376572" y="1315292"/>
            <a:ext cx="11441151" cy="5450653"/>
          </a:xfrm>
          <a:prstGeom prst="rect">
            <a:avLst/>
          </a:prstGeom>
          <a:noFill/>
          <a:ln>
            <a:noFill/>
          </a:ln>
        </p:spPr>
      </p:pic>
    </p:spTree>
    <p:extLst>
      <p:ext uri="{BB962C8B-B14F-4D97-AF65-F5344CB8AC3E}">
        <p14:creationId xmlns:p14="http://schemas.microsoft.com/office/powerpoint/2010/main" val="78319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5933" y="126348"/>
            <a:ext cx="32624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6000" b="1" kern="0" dirty="0">
                <a:solidFill>
                  <a:srgbClr val="FFFFFF"/>
                </a:solidFill>
                <a:ea typeface="微软雅黑"/>
              </a:rPr>
              <a:t>用例实例</a:t>
            </a: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xmlns=""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a16="http://schemas.microsoft.com/office/drawing/2014/main" xmlns=""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a16="http://schemas.microsoft.com/office/drawing/2014/main" xmlns=""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a16="http://schemas.microsoft.com/office/drawing/2014/main" xmlns=""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a16="http://schemas.microsoft.com/office/drawing/2014/main" xmlns=""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a16="http://schemas.microsoft.com/office/drawing/2014/main" xmlns=""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a16="http://schemas.microsoft.com/office/drawing/2014/main" xmlns=""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a16="http://schemas.microsoft.com/office/drawing/2014/main" xmlns=""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a16="http://schemas.microsoft.com/office/drawing/2014/main" xmlns=""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a16="http://schemas.microsoft.com/office/drawing/2014/main" xmlns=""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a16="http://schemas.microsoft.com/office/drawing/2014/main" xmlns=""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a16="http://schemas.microsoft.com/office/drawing/2014/main" xmlns=""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a16="http://schemas.microsoft.com/office/drawing/2014/main" xmlns=""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a16="http://schemas.microsoft.com/office/drawing/2014/main" xmlns=""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a16="http://schemas.microsoft.com/office/drawing/2014/main" xmlns=""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a16="http://schemas.microsoft.com/office/drawing/2014/main" xmlns=""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a16="http://schemas.microsoft.com/office/drawing/2014/main" xmlns=""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a16="http://schemas.microsoft.com/office/drawing/2014/main" xmlns=""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a16="http://schemas.microsoft.com/office/drawing/2014/main" xmlns=""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a16="http://schemas.microsoft.com/office/drawing/2014/main" xmlns=""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96" y="1231030"/>
            <a:ext cx="5997575"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578784" y="6402637"/>
            <a:ext cx="2613216" cy="369332"/>
          </a:xfrm>
          <a:prstGeom prst="rect">
            <a:avLst/>
          </a:prstGeom>
          <a:noFill/>
        </p:spPr>
        <p:txBody>
          <a:bodyPr wrap="none" rtlCol="0">
            <a:spAutoFit/>
          </a:bodyPr>
          <a:lstStyle/>
          <a:p>
            <a:r>
              <a:rPr lang="zh-CN" altLang="en-US" dirty="0" smtClean="0"/>
              <a:t>用例场景描述</a:t>
            </a:r>
            <a:r>
              <a:rPr lang="zh-CN" altLang="en-US" dirty="0" smtClean="0"/>
              <a:t>共计</a:t>
            </a:r>
            <a:r>
              <a:rPr lang="en-US" altLang="zh-CN" dirty="0" smtClean="0"/>
              <a:t>218</a:t>
            </a:r>
            <a:r>
              <a:rPr lang="zh-CN" altLang="en-US" dirty="0" smtClean="0"/>
              <a:t>个</a:t>
            </a:r>
            <a:endParaRPr lang="zh-CN" altLang="en-US" dirty="0"/>
          </a:p>
        </p:txBody>
      </p:sp>
    </p:spTree>
    <p:extLst>
      <p:ext uri="{BB962C8B-B14F-4D97-AF65-F5344CB8AC3E}">
        <p14:creationId xmlns:p14="http://schemas.microsoft.com/office/powerpoint/2010/main" val="34124517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对话框图和原型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Users\79014\AppData\Local\Temp\1545467945(1).png">
            <a:extLst>
              <a:ext uri="{FF2B5EF4-FFF2-40B4-BE49-F238E27FC236}">
                <a16:creationId xmlns:a16="http://schemas.microsoft.com/office/drawing/2014/main" xmlns="" id="{5ED878BD-9965-44D3-A7E3-275672762BC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80316" y="1268359"/>
            <a:ext cx="3692694" cy="5503610"/>
          </a:xfrm>
          <a:prstGeom prst="rect">
            <a:avLst/>
          </a:prstGeom>
          <a:noFill/>
          <a:ln>
            <a:noFill/>
          </a:ln>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052" y="1538867"/>
            <a:ext cx="7928378" cy="475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1216" y="1627472"/>
            <a:ext cx="7766050"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1216" y="1650490"/>
            <a:ext cx="7842250"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10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3"/>
                                        </p:tgtEl>
                                      </p:cBhvr>
                                    </p:animEffect>
                                    <p:set>
                                      <p:cBhvr>
                                        <p:cTn id="7" dur="1" fill="hold">
                                          <p:stCondLst>
                                            <p:cond delay="499"/>
                                          </p:stCondLst>
                                        </p:cTn>
                                        <p:tgtEl>
                                          <p:spTgt spid="51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122"/>
                                        </p:tgtEl>
                                      </p:cBhvr>
                                    </p:animEffect>
                                    <p:set>
                                      <p:cBhvr>
                                        <p:cTn id="17" dur="1" fill="hold">
                                          <p:stCondLst>
                                            <p:cond delay="499"/>
                                          </p:stCondLst>
                                        </p:cTn>
                                        <p:tgtEl>
                                          <p:spTgt spid="51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2652997" y="2365375"/>
            <a:ext cx="0" cy="360045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322551" y="3441699"/>
            <a:ext cx="0" cy="14763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2838025" y="5788999"/>
            <a:ext cx="0"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163797" y="3062287"/>
            <a:ext cx="2193925" cy="2193925"/>
          </a:xfrm>
          <a:prstGeom prst="ellipse">
            <a:avLst/>
          </a:prstGeom>
          <a:blipFill>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8" name="圆角矩形 17"/>
          <p:cNvSpPr/>
          <p:nvPr/>
        </p:nvSpPr>
        <p:spPr>
          <a:xfrm>
            <a:off x="3046916" y="1990725"/>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9" name="圆角矩形 18"/>
          <p:cNvSpPr/>
          <p:nvPr/>
        </p:nvSpPr>
        <p:spPr>
          <a:xfrm>
            <a:off x="3046916" y="3771900"/>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0" name="圆角矩形 19"/>
          <p:cNvSpPr/>
          <p:nvPr/>
        </p:nvSpPr>
        <p:spPr>
          <a:xfrm>
            <a:off x="3046916" y="5553075"/>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061166" y="2115671"/>
            <a:ext cx="2841663" cy="523220"/>
          </a:xfrm>
          <a:prstGeom prst="rect">
            <a:avLst/>
          </a:prstGeom>
        </p:spPr>
        <p:txBody>
          <a:bodyPr wrap="square">
            <a:spAutoFit/>
          </a:bodyPr>
          <a:lstStyle/>
          <a:p>
            <a:pPr algn="ctr"/>
            <a:r>
              <a:rPr lang="zh-CN" altLang="en-US" sz="28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性能需求</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2" name="文本框 60"/>
          <p:cNvSpPr>
            <a:spLocks noChangeArrowheads="1"/>
          </p:cNvSpPr>
          <p:nvPr/>
        </p:nvSpPr>
        <p:spPr bwMode="auto">
          <a:xfrm>
            <a:off x="5874328" y="1979007"/>
            <a:ext cx="62358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mn-ea"/>
                <a:sym typeface="方正姚体" panose="02010601030101010101" pitchFamily="2" charset="-122"/>
              </a:rPr>
              <a:t>1</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本</a:t>
            </a:r>
            <a:r>
              <a:rPr lang="zh-CN" altLang="en-US" sz="1600" dirty="0">
                <a:solidFill>
                  <a:schemeClr val="tx1">
                    <a:lumMod val="75000"/>
                    <a:lumOff val="25000"/>
                  </a:schemeClr>
                </a:solidFill>
                <a:latin typeface="+mn-ea"/>
                <a:sym typeface="方正姚体" panose="02010601030101010101" pitchFamily="2" charset="-122"/>
              </a:rPr>
              <a:t>网站提供对外服务的能力</a:t>
            </a:r>
            <a:r>
              <a:rPr lang="en-US" altLang="zh-CN" sz="1600" dirty="0">
                <a:solidFill>
                  <a:schemeClr val="tx1">
                    <a:lumMod val="75000"/>
                    <a:lumOff val="25000"/>
                  </a:schemeClr>
                </a:solidFill>
                <a:latin typeface="+mn-ea"/>
                <a:sym typeface="方正姚体" panose="02010601030101010101" pitchFamily="2" charset="-122"/>
              </a:rPr>
              <a:t>,</a:t>
            </a:r>
            <a:r>
              <a:rPr lang="zh-CN" altLang="en-US" sz="1600" dirty="0">
                <a:solidFill>
                  <a:schemeClr val="tx1">
                    <a:lumMod val="75000"/>
                    <a:lumOff val="25000"/>
                  </a:schemeClr>
                </a:solidFill>
                <a:latin typeface="+mn-ea"/>
                <a:sym typeface="方正姚体" panose="02010601030101010101" pitchFamily="2" charset="-122"/>
              </a:rPr>
              <a:t>确保在校网环境内，使用主流配置</a:t>
            </a:r>
            <a:r>
              <a:rPr lang="en-US" altLang="zh-CN" sz="1600" dirty="0">
                <a:solidFill>
                  <a:schemeClr val="tx1">
                    <a:lumMod val="75000"/>
                    <a:lumOff val="25000"/>
                  </a:schemeClr>
                </a:solidFill>
                <a:latin typeface="+mn-ea"/>
                <a:sym typeface="方正姚体" panose="02010601030101010101" pitchFamily="2" charset="-122"/>
              </a:rPr>
              <a:t>PC</a:t>
            </a:r>
            <a:r>
              <a:rPr lang="zh-CN" altLang="en-US" sz="1600" dirty="0">
                <a:solidFill>
                  <a:schemeClr val="tx1">
                    <a:lumMod val="75000"/>
                    <a:lumOff val="25000"/>
                  </a:schemeClr>
                </a:solidFill>
                <a:latin typeface="+mn-ea"/>
                <a:sym typeface="方正姚体" panose="02010601030101010101" pitchFamily="2" charset="-122"/>
              </a:rPr>
              <a:t>机的情况下，</a:t>
            </a:r>
            <a:r>
              <a:rPr lang="en-US" altLang="zh-CN" sz="1600" dirty="0">
                <a:solidFill>
                  <a:schemeClr val="tx1">
                    <a:lumMod val="75000"/>
                    <a:lumOff val="25000"/>
                  </a:schemeClr>
                </a:solidFill>
                <a:latin typeface="+mn-ea"/>
                <a:sym typeface="方正姚体" panose="02010601030101010101" pitchFamily="2" charset="-122"/>
              </a:rPr>
              <a:t>300</a:t>
            </a:r>
            <a:r>
              <a:rPr lang="zh-CN" altLang="en-US" sz="1600" dirty="0">
                <a:solidFill>
                  <a:schemeClr val="tx1">
                    <a:lumMod val="75000"/>
                    <a:lumOff val="25000"/>
                  </a:schemeClr>
                </a:solidFill>
                <a:latin typeface="+mn-ea"/>
                <a:sym typeface="方正姚体" panose="02010601030101010101" pitchFamily="2" charset="-122"/>
              </a:rPr>
              <a:t>名用户并发访问网站，</a:t>
            </a:r>
            <a:r>
              <a:rPr lang="zh-CN" altLang="en-US" sz="1600" dirty="0" smtClean="0">
                <a:solidFill>
                  <a:schemeClr val="tx1">
                    <a:lumMod val="75000"/>
                    <a:lumOff val="25000"/>
                  </a:schemeClr>
                </a:solidFill>
                <a:latin typeface="+mn-ea"/>
                <a:sym typeface="方正姚体" panose="02010601030101010101" pitchFamily="2" charset="-122"/>
              </a:rPr>
              <a:t>要求能</a:t>
            </a:r>
            <a:r>
              <a:rPr lang="zh-CN" altLang="en-US" sz="1600" dirty="0">
                <a:solidFill>
                  <a:schemeClr val="tx1">
                    <a:lumMod val="75000"/>
                    <a:lumOff val="25000"/>
                  </a:schemeClr>
                </a:solidFill>
                <a:latin typeface="+mn-ea"/>
                <a:sym typeface="方正姚体" panose="02010601030101010101" pitchFamily="2" charset="-122"/>
              </a:rPr>
              <a:t>在</a:t>
            </a:r>
            <a:r>
              <a:rPr lang="en-US" altLang="zh-CN" sz="1600" dirty="0">
                <a:solidFill>
                  <a:schemeClr val="tx1">
                    <a:lumMod val="75000"/>
                    <a:lumOff val="25000"/>
                  </a:schemeClr>
                </a:solidFill>
                <a:latin typeface="+mn-ea"/>
                <a:sym typeface="方正姚体" panose="02010601030101010101" pitchFamily="2" charset="-122"/>
              </a:rPr>
              <a:t>1s</a:t>
            </a:r>
            <a:r>
              <a:rPr lang="zh-CN" altLang="en-US" sz="1600" dirty="0">
                <a:solidFill>
                  <a:schemeClr val="tx1">
                    <a:lumMod val="75000"/>
                    <a:lumOff val="25000"/>
                  </a:schemeClr>
                </a:solidFill>
                <a:latin typeface="+mn-ea"/>
                <a:sym typeface="方正姚体" panose="02010601030101010101" pitchFamily="2" charset="-122"/>
              </a:rPr>
              <a:t>内完成响应。</a:t>
            </a:r>
          </a:p>
          <a:p>
            <a:r>
              <a:rPr lang="en-US" altLang="zh-CN" sz="1600" dirty="0">
                <a:solidFill>
                  <a:schemeClr val="tx1">
                    <a:lumMod val="75000"/>
                    <a:lumOff val="25000"/>
                  </a:schemeClr>
                </a:solidFill>
                <a:latin typeface="+mn-ea"/>
                <a:sym typeface="方正姚体" panose="02010601030101010101" pitchFamily="2" charset="-122"/>
              </a:rPr>
              <a:t>2</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下载</a:t>
            </a:r>
            <a:r>
              <a:rPr lang="zh-CN" altLang="en-US" sz="1600" dirty="0">
                <a:solidFill>
                  <a:schemeClr val="tx1">
                    <a:lumMod val="75000"/>
                    <a:lumOff val="25000"/>
                  </a:schemeClr>
                </a:solidFill>
                <a:latin typeface="+mn-ea"/>
                <a:sym typeface="方正姚体" panose="02010601030101010101" pitchFamily="2" charset="-122"/>
              </a:rPr>
              <a:t>文件的速度应该达到</a:t>
            </a:r>
            <a:r>
              <a:rPr lang="en-US" altLang="zh-CN" sz="1600" dirty="0">
                <a:solidFill>
                  <a:schemeClr val="tx1">
                    <a:lumMod val="75000"/>
                    <a:lumOff val="25000"/>
                  </a:schemeClr>
                </a:solidFill>
                <a:latin typeface="+mn-ea"/>
                <a:sym typeface="方正姚体" panose="02010601030101010101" pitchFamily="2" charset="-122"/>
              </a:rPr>
              <a:t>1MB/s(</a:t>
            </a:r>
            <a:r>
              <a:rPr lang="zh-CN" altLang="en-US" sz="1600" dirty="0">
                <a:solidFill>
                  <a:schemeClr val="tx1">
                    <a:lumMod val="75000"/>
                    <a:lumOff val="25000"/>
                  </a:schemeClr>
                </a:solidFill>
                <a:latin typeface="+mn-ea"/>
                <a:sym typeface="方正姚体" panose="02010601030101010101" pitchFamily="2" charset="-122"/>
              </a:rPr>
              <a:t>校网环境中</a:t>
            </a:r>
            <a:r>
              <a:rPr lang="en-US" altLang="zh-CN" sz="1600" dirty="0">
                <a:solidFill>
                  <a:schemeClr val="tx1">
                    <a:lumMod val="75000"/>
                    <a:lumOff val="25000"/>
                  </a:schemeClr>
                </a:solidFill>
                <a:latin typeface="+mn-ea"/>
                <a:sym typeface="方正姚体" panose="02010601030101010101" pitchFamily="2" charset="-122"/>
              </a:rPr>
              <a:t>)</a:t>
            </a:r>
            <a:r>
              <a:rPr lang="zh-CN" altLang="en-US" sz="1600" dirty="0">
                <a:solidFill>
                  <a:schemeClr val="tx1">
                    <a:lumMod val="75000"/>
                    <a:lumOff val="25000"/>
                  </a:schemeClr>
                </a:solidFill>
                <a:latin typeface="+mn-ea"/>
                <a:sym typeface="方正姚体" panose="02010601030101010101" pitchFamily="2" charset="-122"/>
              </a:rPr>
              <a:t>。</a:t>
            </a:r>
          </a:p>
          <a:p>
            <a:r>
              <a:rPr lang="en-US" altLang="zh-CN" sz="1600" dirty="0">
                <a:solidFill>
                  <a:schemeClr val="tx1">
                    <a:lumMod val="75000"/>
                    <a:lumOff val="25000"/>
                  </a:schemeClr>
                </a:solidFill>
                <a:latin typeface="+mn-ea"/>
                <a:sym typeface="方正姚体" panose="02010601030101010101" pitchFamily="2" charset="-122"/>
              </a:rPr>
              <a:t>3</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网站</a:t>
            </a:r>
            <a:r>
              <a:rPr lang="zh-CN" altLang="en-US" sz="1600" dirty="0">
                <a:solidFill>
                  <a:schemeClr val="tx1">
                    <a:lumMod val="75000"/>
                    <a:lumOff val="25000"/>
                  </a:schemeClr>
                </a:solidFill>
                <a:latin typeface="+mn-ea"/>
                <a:sym typeface="方正姚体" panose="02010601030101010101" pitchFamily="2" charset="-122"/>
              </a:rPr>
              <a:t>的正常开放时间应该为</a:t>
            </a:r>
            <a:r>
              <a:rPr lang="en-US" altLang="zh-CN" sz="1600" dirty="0">
                <a:solidFill>
                  <a:schemeClr val="tx1">
                    <a:lumMod val="75000"/>
                    <a:lumOff val="25000"/>
                  </a:schemeClr>
                </a:solidFill>
                <a:latin typeface="+mn-ea"/>
                <a:sym typeface="方正姚体" panose="02010601030101010101" pitchFamily="2" charset="-122"/>
              </a:rPr>
              <a:t>7*16</a:t>
            </a:r>
            <a:r>
              <a:rPr lang="zh-CN" altLang="en-US" sz="1600" dirty="0">
                <a:solidFill>
                  <a:schemeClr val="tx1">
                    <a:lumMod val="75000"/>
                    <a:lumOff val="25000"/>
                  </a:schemeClr>
                </a:solidFill>
                <a:latin typeface="+mn-ea"/>
                <a:sym typeface="方正姚体" panose="02010601030101010101" pitchFamily="2" charset="-122"/>
              </a:rPr>
              <a:t>小时，一周内保持</a:t>
            </a:r>
            <a:r>
              <a:rPr lang="en-US" altLang="zh-CN" sz="1600" dirty="0">
                <a:solidFill>
                  <a:schemeClr val="tx1">
                    <a:lumMod val="75000"/>
                    <a:lumOff val="25000"/>
                  </a:schemeClr>
                </a:solidFill>
                <a:latin typeface="+mn-ea"/>
                <a:sym typeface="方正姚体" panose="02010601030101010101" pitchFamily="2" charset="-122"/>
              </a:rPr>
              <a:t>7</a:t>
            </a:r>
            <a:r>
              <a:rPr lang="zh-CN" altLang="en-US" sz="1600" dirty="0">
                <a:solidFill>
                  <a:schemeClr val="tx1">
                    <a:lumMod val="75000"/>
                    <a:lumOff val="25000"/>
                  </a:schemeClr>
                </a:solidFill>
                <a:latin typeface="+mn-ea"/>
                <a:sym typeface="方正姚体" panose="02010601030101010101" pitchFamily="2" charset="-122"/>
              </a:rPr>
              <a:t>天开放。</a:t>
            </a:r>
          </a:p>
          <a:p>
            <a:endParaRPr lang="zh-CN" alt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60"/>
          <p:cNvSpPr>
            <a:spLocks noChangeArrowheads="1"/>
          </p:cNvSpPr>
          <p:nvPr/>
        </p:nvSpPr>
        <p:spPr bwMode="auto">
          <a:xfrm>
            <a:off x="5874328" y="3751263"/>
            <a:ext cx="62358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mn-ea"/>
                <a:sym typeface="方正姚体" panose="02010601030101010101" pitchFamily="2" charset="-122"/>
              </a:rPr>
              <a:t>1</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用户</a:t>
            </a:r>
            <a:r>
              <a:rPr lang="zh-CN" altLang="en-US" sz="1600" dirty="0">
                <a:solidFill>
                  <a:schemeClr val="tx1">
                    <a:lumMod val="75000"/>
                    <a:lumOff val="25000"/>
                  </a:schemeClr>
                </a:solidFill>
                <a:latin typeface="+mn-ea"/>
                <a:sym typeface="方正姚体" panose="02010601030101010101" pitchFamily="2" charset="-122"/>
              </a:rPr>
              <a:t>的密码传输需要加密，用户密码在数据库中采用加密储存</a:t>
            </a:r>
          </a:p>
          <a:p>
            <a:r>
              <a:rPr lang="en-US" altLang="zh-CN" sz="1600" dirty="0">
                <a:solidFill>
                  <a:schemeClr val="tx1">
                    <a:lumMod val="75000"/>
                    <a:lumOff val="25000"/>
                  </a:schemeClr>
                </a:solidFill>
                <a:latin typeface="+mn-ea"/>
                <a:sym typeface="方正姚体" panose="02010601030101010101" pitchFamily="2" charset="-122"/>
              </a:rPr>
              <a:t>2</a:t>
            </a:r>
            <a:r>
              <a:rPr lang="en-US" altLang="zh-CN" sz="1600" dirty="0" smtClean="0">
                <a:solidFill>
                  <a:schemeClr val="tx1">
                    <a:lumMod val="75000"/>
                    <a:lumOff val="25000"/>
                  </a:schemeClr>
                </a:solidFill>
                <a:latin typeface="+mn-ea"/>
                <a:sym typeface="方正姚体" panose="02010601030101010101" pitchFamily="2" charset="-122"/>
              </a:rPr>
              <a:t>.</a:t>
            </a:r>
            <a:r>
              <a:rPr lang="zh-CN" altLang="en-US" sz="1600" dirty="0" smtClean="0">
                <a:solidFill>
                  <a:schemeClr val="tx1">
                    <a:lumMod val="75000"/>
                    <a:lumOff val="25000"/>
                  </a:schemeClr>
                </a:solidFill>
                <a:latin typeface="+mn-ea"/>
                <a:sym typeface="方正姚体" panose="02010601030101010101" pitchFamily="2" charset="-122"/>
              </a:rPr>
              <a:t>网站</a:t>
            </a:r>
            <a:r>
              <a:rPr lang="zh-CN" altLang="en-US" sz="1600" dirty="0">
                <a:solidFill>
                  <a:schemeClr val="tx1">
                    <a:lumMod val="75000"/>
                    <a:lumOff val="25000"/>
                  </a:schemeClr>
                </a:solidFill>
                <a:latin typeface="+mn-ea"/>
                <a:sym typeface="方正姚体" panose="02010601030101010101" pitchFamily="2" charset="-122"/>
              </a:rPr>
              <a:t>需要设有防火墙，可以保证不易受到校网内部或校网外部的攻击</a:t>
            </a:r>
            <a:r>
              <a:rPr lang="zh-CN" altLang="en-US" sz="1600" dirty="0" smtClean="0">
                <a:solidFill>
                  <a:schemeClr val="tx1">
                    <a:lumMod val="75000"/>
                    <a:lumOff val="25000"/>
                  </a:schemeClr>
                </a:solidFill>
                <a:latin typeface="+mn-ea"/>
                <a:sym typeface="方正姚体" panose="02010601030101010101" pitchFamily="2" charset="-122"/>
              </a:rPr>
              <a:t>。</a:t>
            </a:r>
            <a:endParaRPr lang="zh-CN" altLang="en-US" sz="1600" dirty="0">
              <a:solidFill>
                <a:schemeClr val="tx1">
                  <a:lumMod val="75000"/>
                  <a:lumOff val="25000"/>
                </a:schemeClr>
              </a:solidFill>
              <a:latin typeface="+mn-ea"/>
              <a:sym typeface="方正姚体" panose="02010601030101010101" pitchFamily="2" charset="-122"/>
            </a:endParaRPr>
          </a:p>
        </p:txBody>
      </p:sp>
      <p:sp>
        <p:nvSpPr>
          <p:cNvPr id="24" name="文本框 60"/>
          <p:cNvSpPr>
            <a:spLocks noChangeArrowheads="1"/>
          </p:cNvSpPr>
          <p:nvPr/>
        </p:nvSpPr>
        <p:spPr bwMode="auto">
          <a:xfrm>
            <a:off x="6011240" y="5805048"/>
            <a:ext cx="5309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b="1" dirty="0">
                <a:solidFill>
                  <a:schemeClr val="tx1">
                    <a:lumMod val="75000"/>
                    <a:lumOff val="25000"/>
                  </a:schemeClr>
                </a:solidFill>
                <a:latin typeface="方正姚体" panose="02010601030101010101" pitchFamily="2" charset="-122"/>
                <a:ea typeface="方正姚体" panose="02010601030101010101" pitchFamily="2" charset="-122"/>
                <a:sym typeface="方正姚体" panose="02010601030101010101" pitchFamily="2" charset="-122"/>
              </a:rPr>
              <a:t>TBD</a:t>
            </a:r>
            <a:endParaRPr lang="zh-CN" alt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3046915" y="3918277"/>
            <a:ext cx="2841663" cy="523220"/>
          </a:xfrm>
          <a:prstGeom prst="rect">
            <a:avLst/>
          </a:prstGeom>
        </p:spPr>
        <p:txBody>
          <a:bodyPr wrap="square">
            <a:spAutoFit/>
          </a:bodyPr>
          <a:lstStyle/>
          <a:p>
            <a:pPr algn="ctr"/>
            <a:r>
              <a:rPr lang="zh-CN" altLang="en-US" sz="28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安全性</a:t>
            </a:r>
            <a:r>
              <a:rPr lang="zh-CN" altLang="en-US" sz="2800" b="1" dirty="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需求</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6" name="矩形 25"/>
          <p:cNvSpPr/>
          <p:nvPr/>
        </p:nvSpPr>
        <p:spPr>
          <a:xfrm>
            <a:off x="3046916" y="5678815"/>
            <a:ext cx="2827412" cy="523220"/>
          </a:xfrm>
          <a:prstGeom prst="rect">
            <a:avLst/>
          </a:prstGeom>
        </p:spPr>
        <p:txBody>
          <a:bodyPr wrap="square">
            <a:spAutoFit/>
          </a:bodyPr>
          <a:lstStyle/>
          <a:p>
            <a:pPr algn="ctr"/>
            <a:r>
              <a:rPr lang="zh-CN" altLang="en-US" sz="2800" dirty="0" smtClean="0">
                <a:solidFill>
                  <a:schemeClr val="bg1"/>
                </a:solidFill>
                <a:latin typeface="方正姚体" panose="02010601030101010101" pitchFamily="2" charset="-122"/>
                <a:ea typeface="方正姚体" panose="02010601030101010101" pitchFamily="2" charset="-122"/>
              </a:rPr>
              <a:t>其他</a:t>
            </a:r>
            <a:endParaRPr lang="zh-CN" altLang="en-US" sz="2000" dirty="0">
              <a:solidFill>
                <a:schemeClr val="bg1"/>
              </a:solidFill>
              <a:latin typeface="方正姚体" panose="02010601030101010101" pitchFamily="2" charset="-122"/>
              <a:ea typeface="方正姚体" panose="02010601030101010101" pitchFamily="2" charset="-122"/>
            </a:endParaRPr>
          </a:p>
        </p:txBody>
      </p:sp>
      <p:cxnSp>
        <p:nvCxnSpPr>
          <p:cNvPr id="27" name="直接连接符 26"/>
          <p:cNvCxnSpPr/>
          <p:nvPr/>
        </p:nvCxnSpPr>
        <p:spPr>
          <a:xfrm rot="5400000">
            <a:off x="2838025" y="2185375"/>
            <a:ext cx="0" cy="3600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非功能性需求</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5908341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优先级打分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671" y="1268359"/>
            <a:ext cx="4884737"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05" y="2541881"/>
            <a:ext cx="5605230" cy="254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优先级打分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09" y="1268361"/>
            <a:ext cx="4593690"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207" y="1268361"/>
            <a:ext cx="5458496"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321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 xmlns:a16="http://schemas.microsoft.com/office/drawing/2014/main" id="{3B147C52-0A39-4627-B2E2-CF29DBEBC48E}"/>
              </a:ext>
            </a:extLst>
          </p:cNvPr>
          <p:cNvPicPr>
            <a:picLocks noChangeAspect="1"/>
          </p:cNvPicPr>
          <p:nvPr/>
        </p:nvPicPr>
        <p:blipFill>
          <a:blip r:embed="rId3"/>
          <a:stretch>
            <a:fillRect/>
          </a:stretch>
        </p:blipFill>
        <p:spPr>
          <a:xfrm>
            <a:off x="37203" y="1750741"/>
            <a:ext cx="5839490" cy="4004612"/>
          </a:xfrm>
          <a:prstGeom prst="rect">
            <a:avLst/>
          </a:prstGeom>
        </p:spPr>
      </p:pic>
      <p:pic>
        <p:nvPicPr>
          <p:cNvPr id="38" name="图片 37">
            <a:extLst>
              <a:ext uri="{FF2B5EF4-FFF2-40B4-BE49-F238E27FC236}">
                <a16:creationId xmlns="" xmlns:a16="http://schemas.microsoft.com/office/drawing/2014/main" id="{ED3290E0-F081-482C-90ED-8413546AE80D}"/>
              </a:ext>
            </a:extLst>
          </p:cNvPr>
          <p:cNvPicPr>
            <a:picLocks noChangeAspect="1"/>
          </p:cNvPicPr>
          <p:nvPr/>
        </p:nvPicPr>
        <p:blipFill>
          <a:blip r:embed="rId4"/>
          <a:stretch>
            <a:fillRect/>
          </a:stretch>
        </p:blipFill>
        <p:spPr>
          <a:xfrm>
            <a:off x="5778679" y="1882306"/>
            <a:ext cx="6266667" cy="4657143"/>
          </a:xfrm>
          <a:prstGeom prst="rect">
            <a:avLst/>
          </a:prstGeom>
        </p:spPr>
      </p:pic>
    </p:spTree>
    <p:extLst>
      <p:ext uri="{BB962C8B-B14F-4D97-AF65-F5344CB8AC3E}">
        <p14:creationId xmlns:p14="http://schemas.microsoft.com/office/powerpoint/2010/main" val="2700016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需求可行性</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98106" y="1592131"/>
            <a:ext cx="11995785" cy="2974975"/>
          </a:xfrm>
          <a:prstGeom prst="rect">
            <a:avLst/>
          </a:prstGeom>
        </p:spPr>
      </p:pic>
      <p:sp>
        <p:nvSpPr>
          <p:cNvPr id="4" name="矩形 3"/>
          <p:cNvSpPr/>
          <p:nvPr/>
        </p:nvSpPr>
        <p:spPr>
          <a:xfrm>
            <a:off x="1895617" y="5363957"/>
            <a:ext cx="8400761" cy="646331"/>
          </a:xfrm>
          <a:prstGeom prst="rect">
            <a:avLst/>
          </a:prstGeom>
        </p:spPr>
        <p:txBody>
          <a:bodyPr wrap="square">
            <a:spAutoFit/>
          </a:bodyPr>
          <a:lstStyle/>
          <a:p>
            <a:r>
              <a:rPr lang="zh-CN" altLang="en-US" dirty="0" smtClean="0"/>
              <a:t>经过需求分析员的</a:t>
            </a:r>
            <a:r>
              <a:rPr lang="zh-CN" altLang="en-US" dirty="0"/>
              <a:t>分析论证</a:t>
            </a:r>
            <a:r>
              <a:rPr lang="zh-CN" altLang="en-US" dirty="0" smtClean="0"/>
              <a:t>，已经提出的</a:t>
            </a:r>
            <a:r>
              <a:rPr lang="zh-CN" altLang="en-US" dirty="0"/>
              <a:t>需求都是可行的，变更后的需求也是</a:t>
            </a:r>
            <a:r>
              <a:rPr lang="zh-CN" altLang="en-US" dirty="0" smtClean="0"/>
              <a:t>可行的需求。</a:t>
            </a:r>
            <a:endParaRPr lang="zh-CN" altLang="en-US" dirty="0"/>
          </a:p>
        </p:txBody>
      </p:sp>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JAD</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会议</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8293"/>
            <a:ext cx="5943600" cy="462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75" y="1558293"/>
            <a:ext cx="6222923" cy="207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75" y="3635297"/>
            <a:ext cx="6222923" cy="12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36" y="4905321"/>
            <a:ext cx="6159463" cy="91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6035" y="6112266"/>
            <a:ext cx="4525963"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5050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需求优先级排序</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037622856"/>
              </p:ext>
            </p:extLst>
          </p:nvPr>
        </p:nvGraphicFramePr>
        <p:xfrm>
          <a:off x="0" y="1268361"/>
          <a:ext cx="12191999" cy="4719840"/>
        </p:xfrm>
        <a:graphic>
          <a:graphicData uri="http://schemas.openxmlformats.org/drawingml/2006/table">
            <a:tbl>
              <a:tblPr firstRow="1" firstCol="1" bandRow="1">
                <a:tableStyleId>{5C22544A-7EE6-4342-B048-85BDC9FD1C3A}</a:tableStyleId>
              </a:tblPr>
              <a:tblGrid>
                <a:gridCol w="4072128"/>
                <a:gridCol w="872947"/>
                <a:gridCol w="872947"/>
                <a:gridCol w="731520"/>
                <a:gridCol w="870509"/>
                <a:gridCol w="870509"/>
                <a:gridCol w="677875"/>
                <a:gridCol w="870509"/>
                <a:gridCol w="751027"/>
                <a:gridCol w="921715"/>
                <a:gridCol w="680313"/>
              </a:tblGrid>
              <a:tr h="314656">
                <a:tc>
                  <a:txBody>
                    <a:bodyPr/>
                    <a:lstStyle/>
                    <a:p>
                      <a:pPr algn="just">
                        <a:spcAft>
                          <a:spcPts val="0"/>
                        </a:spcAft>
                      </a:pPr>
                      <a:r>
                        <a:rPr lang="zh-CN" sz="1400" kern="100" dirty="0">
                          <a:effectLst/>
                        </a:rPr>
                        <a:t>相对权重</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400" kern="100">
                          <a:effectLst/>
                        </a:rPr>
                        <a:t>2</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1</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1</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0.5</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400" kern="100">
                          <a:effectLst/>
                        </a:rPr>
                        <a:t> </a:t>
                      </a:r>
                      <a:endParaRPr lang="zh-CN" sz="1400" kern="100">
                        <a:effectLst/>
                        <a:latin typeface="Calibri"/>
                        <a:ea typeface="宋体"/>
                        <a:cs typeface="Times New Roman"/>
                      </a:endParaRPr>
                    </a:p>
                  </a:txBody>
                  <a:tcPr marL="68580" marR="68580" marT="0" marB="0"/>
                </a:tc>
              </a:tr>
              <a:tr h="314656">
                <a:tc>
                  <a:txBody>
                    <a:bodyPr/>
                    <a:lstStyle/>
                    <a:p>
                      <a:pPr algn="just">
                        <a:spcAft>
                          <a:spcPts val="0"/>
                        </a:spcAft>
                      </a:pPr>
                      <a:r>
                        <a:rPr lang="zh-CN" sz="1400" kern="100" dirty="0">
                          <a:effectLst/>
                        </a:rPr>
                        <a:t>特性</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相对收益</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相对损失</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总价值</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价值占比</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相对成本</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成本</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相对风险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风险</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用户权值</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优先级</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教师登录</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20</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1.191</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学生找回密码</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1.105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学生删除帖子（博客区）</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1.02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访问下载</a:t>
                      </a:r>
                      <a:r>
                        <a:rPr lang="en-US" sz="1600" kern="0" dirty="0">
                          <a:effectLst/>
                        </a:rPr>
                        <a:t>app</a:t>
                      </a:r>
                      <a:r>
                        <a:rPr lang="zh-CN" sz="1600" kern="0" dirty="0">
                          <a:effectLst/>
                        </a:rPr>
                        <a:t>二维码</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0.952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学生退出答疑</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0.945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学生局部搜索（博客区）</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0.945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教师点赞</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8</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22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0.935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学生回复私信</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0.893</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dirty="0">
                          <a:effectLst/>
                        </a:rPr>
                        <a:t>学生关注课程</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9</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0.892</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学生发表帖子（课程区）</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8</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25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0.875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学生取消关注课程</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9</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25</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0.007</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3</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1</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0.875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教师修改密码</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20</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0.006</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0.003</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2</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0.004</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1</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a:effectLst/>
                        </a:rPr>
                        <a:t>0.85</a:t>
                      </a:r>
                      <a:endParaRPr lang="zh-CN" sz="1400" kern="100">
                        <a:effectLst/>
                        <a:latin typeface="Calibri"/>
                        <a:ea typeface="宋体"/>
                        <a:cs typeface="Times New Roman"/>
                      </a:endParaRPr>
                    </a:p>
                  </a:txBody>
                  <a:tcPr marL="68580" marR="68580" marT="0" marB="0"/>
                </a:tc>
              </a:tr>
              <a:tr h="314656">
                <a:tc>
                  <a:txBody>
                    <a:bodyPr/>
                    <a:lstStyle/>
                    <a:p>
                      <a:pPr algn="l">
                        <a:spcAft>
                          <a:spcPts val="0"/>
                        </a:spcAft>
                      </a:pPr>
                      <a:r>
                        <a:rPr lang="zh-CN" sz="1600" kern="0">
                          <a:effectLst/>
                        </a:rPr>
                        <a:t>教师私信用户</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8</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0.007</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3</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0.005</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2</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a:effectLst/>
                        </a:rPr>
                        <a:t>0.004</a:t>
                      </a:r>
                      <a:endParaRPr lang="zh-CN" sz="1400" kern="10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1</a:t>
                      </a:r>
                      <a:endParaRPr lang="zh-CN" sz="1400" kern="100" dirty="0">
                        <a:effectLst/>
                        <a:latin typeface="Calibri"/>
                        <a:ea typeface="宋体"/>
                        <a:cs typeface="Times New Roman"/>
                      </a:endParaRPr>
                    </a:p>
                  </a:txBody>
                  <a:tcPr marL="68580" marR="68580" marT="0" marB="0"/>
                </a:tc>
                <a:tc>
                  <a:txBody>
                    <a:bodyPr/>
                    <a:lstStyle/>
                    <a:p>
                      <a:pPr algn="r">
                        <a:spcAft>
                          <a:spcPts val="0"/>
                        </a:spcAft>
                      </a:pPr>
                      <a:r>
                        <a:rPr lang="en-US" sz="1600" kern="0" dirty="0">
                          <a:effectLst/>
                        </a:rPr>
                        <a:t>0.84</a:t>
                      </a:r>
                      <a:endParaRPr lang="zh-CN" sz="1400" kern="100" dirty="0">
                        <a:effectLst/>
                        <a:latin typeface="Calibri"/>
                        <a:ea typeface="宋体"/>
                        <a:cs typeface="Times New Roman"/>
                      </a:endParaRPr>
                    </a:p>
                  </a:txBody>
                  <a:tcPr marL="68580" marR="68580" marT="0" marB="0"/>
                </a:tc>
              </a:tr>
            </a:tbl>
          </a:graphicData>
        </a:graphic>
      </p:graphicFrame>
      <p:sp>
        <p:nvSpPr>
          <p:cNvPr id="5" name="矩形 4"/>
          <p:cNvSpPr/>
          <p:nvPr/>
        </p:nvSpPr>
        <p:spPr>
          <a:xfrm>
            <a:off x="3810759" y="6188256"/>
            <a:ext cx="4570482" cy="369332"/>
          </a:xfrm>
          <a:prstGeom prst="rect">
            <a:avLst/>
          </a:prstGeom>
        </p:spPr>
        <p:txBody>
          <a:bodyPr wrap="none">
            <a:spAutoFit/>
          </a:bodyPr>
          <a:lstStyle/>
          <a:p>
            <a:r>
              <a:rPr lang="zh-CN" altLang="en-US" dirty="0">
                <a:latin typeface="黑体" pitchFamily="49" charset="-122"/>
                <a:ea typeface="黑体" pitchFamily="49" charset="-122"/>
              </a:rPr>
              <a:t>优先级</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价值占比</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（成本*风险）*用户权值</a:t>
            </a:r>
          </a:p>
        </p:txBody>
      </p:sp>
      <p:sp>
        <p:nvSpPr>
          <p:cNvPr id="14" name="TextBox 13"/>
          <p:cNvSpPr txBox="1"/>
          <p:nvPr/>
        </p:nvSpPr>
        <p:spPr>
          <a:xfrm>
            <a:off x="10963778" y="6402637"/>
            <a:ext cx="1228221" cy="369332"/>
          </a:xfrm>
          <a:prstGeom prst="rect">
            <a:avLst/>
          </a:prstGeom>
          <a:noFill/>
        </p:spPr>
        <p:txBody>
          <a:bodyPr wrap="none" rtlCol="0">
            <a:spAutoFit/>
          </a:bodyPr>
          <a:lstStyle/>
          <a:p>
            <a:r>
              <a:rPr lang="zh-CN" altLang="en-US" dirty="0" smtClean="0"/>
              <a:t>共计</a:t>
            </a:r>
            <a:r>
              <a:rPr lang="en-US" altLang="zh-CN" dirty="0" smtClean="0"/>
              <a:t>178</a:t>
            </a:r>
            <a:r>
              <a:rPr lang="zh-CN" altLang="en-US" dirty="0" smtClean="0"/>
              <a:t>条</a:t>
            </a:r>
            <a:endParaRPr lang="zh-CN" altLang="en-US" dirty="0"/>
          </a:p>
        </p:txBody>
      </p:sp>
    </p:spTree>
    <p:extLst>
      <p:ext uri="{BB962C8B-B14F-4D97-AF65-F5344CB8AC3E}">
        <p14:creationId xmlns:p14="http://schemas.microsoft.com/office/powerpoint/2010/main" val="15116425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数据字典</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7492" y="1641992"/>
            <a:ext cx="3391119" cy="2862322"/>
          </a:xfrm>
          <a:prstGeom prst="rect">
            <a:avLst/>
          </a:prstGeom>
        </p:spPr>
        <p:txBody>
          <a:bodyPr wrap="square">
            <a:spAutoFit/>
          </a:bodyPr>
          <a:lstStyle/>
          <a:p>
            <a:r>
              <a:rPr lang="en-US" altLang="zh-CN" dirty="0" smtClean="0"/>
              <a:t>	    </a:t>
            </a:r>
            <a:r>
              <a:rPr lang="zh-CN" altLang="en-US" dirty="0" smtClean="0"/>
              <a:t>贴子</a:t>
            </a:r>
            <a:r>
              <a:rPr lang="en-US" altLang="zh-CN" dirty="0" smtClean="0"/>
              <a:t> =</a:t>
            </a:r>
            <a:r>
              <a:rPr lang="en-US" altLang="zh-CN" dirty="0"/>
              <a:t>	</a:t>
            </a:r>
            <a:r>
              <a:rPr lang="zh-CN" altLang="en-US" dirty="0" smtClean="0"/>
              <a:t>课程板块</a:t>
            </a:r>
            <a:r>
              <a:rPr lang="en-US" altLang="zh-CN" dirty="0"/>
              <a:t>	</a:t>
            </a:r>
            <a:r>
              <a:rPr lang="en-US" altLang="zh-CN" dirty="0" smtClean="0"/>
              <a:t>	+</a:t>
            </a:r>
            <a:r>
              <a:rPr lang="zh-CN" altLang="zh-CN" dirty="0" smtClean="0"/>
              <a:t>发</a:t>
            </a:r>
            <a:r>
              <a:rPr lang="zh-CN" altLang="zh-CN" dirty="0"/>
              <a:t>帖</a:t>
            </a:r>
            <a:r>
              <a:rPr lang="zh-CN" altLang="zh-CN" dirty="0" smtClean="0"/>
              <a:t>人</a:t>
            </a:r>
            <a:endParaRPr lang="zh-CN" altLang="zh-CN" dirty="0"/>
          </a:p>
          <a:p>
            <a:r>
              <a:rPr lang="en-US" altLang="zh-CN" dirty="0" smtClean="0"/>
              <a:t>		+</a:t>
            </a:r>
            <a:r>
              <a:rPr lang="zh-CN" altLang="zh-CN" dirty="0"/>
              <a:t>帖子</a:t>
            </a:r>
            <a:r>
              <a:rPr lang="zh-CN" altLang="zh-CN" dirty="0" smtClean="0"/>
              <a:t>标题</a:t>
            </a:r>
            <a:endParaRPr lang="en-US" altLang="zh-CN" dirty="0" smtClean="0"/>
          </a:p>
          <a:p>
            <a:r>
              <a:rPr lang="en-US" altLang="zh-CN" dirty="0"/>
              <a:t>	</a:t>
            </a:r>
            <a:r>
              <a:rPr lang="en-US" altLang="zh-CN" dirty="0" smtClean="0"/>
              <a:t>	+</a:t>
            </a:r>
            <a:r>
              <a:rPr lang="zh-CN" altLang="en-US" dirty="0" smtClean="0"/>
              <a:t>帖子内容</a:t>
            </a:r>
            <a:endParaRPr lang="en-US" altLang="zh-CN" dirty="0" smtClean="0"/>
          </a:p>
          <a:p>
            <a:r>
              <a:rPr lang="en-US" altLang="zh-CN" dirty="0" smtClean="0"/>
              <a:t>		+</a:t>
            </a:r>
            <a:r>
              <a:rPr lang="zh-CN" altLang="zh-CN" dirty="0"/>
              <a:t>发帖</a:t>
            </a:r>
            <a:r>
              <a:rPr lang="zh-CN" altLang="zh-CN" dirty="0" smtClean="0"/>
              <a:t>时间</a:t>
            </a:r>
            <a:endParaRPr lang="en-US" altLang="zh-CN" dirty="0" smtClean="0"/>
          </a:p>
          <a:p>
            <a:r>
              <a:rPr lang="en-US" altLang="zh-CN" dirty="0"/>
              <a:t>	</a:t>
            </a:r>
            <a:r>
              <a:rPr lang="en-US" altLang="zh-CN" dirty="0" smtClean="0"/>
              <a:t>	+</a:t>
            </a:r>
            <a:r>
              <a:rPr lang="zh-CN" altLang="en-US" dirty="0" smtClean="0"/>
              <a:t>是否加精</a:t>
            </a:r>
            <a:endParaRPr lang="en-US" altLang="zh-CN" dirty="0" smtClean="0"/>
          </a:p>
          <a:p>
            <a:r>
              <a:rPr lang="en-US" altLang="zh-CN" dirty="0"/>
              <a:t>	</a:t>
            </a:r>
            <a:r>
              <a:rPr lang="en-US" altLang="zh-CN" dirty="0" smtClean="0"/>
              <a:t>	+</a:t>
            </a:r>
            <a:r>
              <a:rPr lang="zh-CN" altLang="en-US" dirty="0" smtClean="0"/>
              <a:t>是否置顶</a:t>
            </a:r>
            <a:endParaRPr lang="zh-CN" altLang="zh-CN" dirty="0"/>
          </a:p>
          <a:p>
            <a:r>
              <a:rPr lang="en-US" altLang="zh-CN" dirty="0" smtClean="0"/>
              <a:t>		+</a:t>
            </a:r>
            <a:r>
              <a:rPr lang="zh-CN" altLang="zh-CN" dirty="0"/>
              <a:t>点赞数</a:t>
            </a:r>
          </a:p>
          <a:p>
            <a:r>
              <a:rPr lang="en-US" altLang="zh-CN" dirty="0" smtClean="0"/>
              <a:t>		+</a:t>
            </a:r>
            <a:r>
              <a:rPr lang="zh-CN" altLang="zh-CN" dirty="0"/>
              <a:t>点击数</a:t>
            </a:r>
          </a:p>
          <a:p>
            <a:r>
              <a:rPr lang="en-US" altLang="zh-CN" dirty="0" smtClean="0"/>
              <a:t>		+</a:t>
            </a:r>
            <a:r>
              <a:rPr lang="zh-CN" altLang="zh-CN" dirty="0"/>
              <a:t>回复</a:t>
            </a:r>
            <a:r>
              <a:rPr lang="zh-CN" altLang="zh-CN" dirty="0" smtClean="0"/>
              <a:t>数</a:t>
            </a:r>
            <a:endParaRPr lang="zh-CN" altLang="zh-CN" dirty="0"/>
          </a:p>
        </p:txBody>
      </p:sp>
      <p:sp>
        <p:nvSpPr>
          <p:cNvPr id="15" name="TextBox 14"/>
          <p:cNvSpPr txBox="1"/>
          <p:nvPr/>
        </p:nvSpPr>
        <p:spPr>
          <a:xfrm>
            <a:off x="9699011" y="6402142"/>
            <a:ext cx="2492990" cy="369332"/>
          </a:xfrm>
          <a:prstGeom prst="rect">
            <a:avLst/>
          </a:prstGeom>
          <a:noFill/>
        </p:spPr>
        <p:txBody>
          <a:bodyPr wrap="none" rtlCol="0">
            <a:spAutoFit/>
          </a:bodyPr>
          <a:lstStyle/>
          <a:p>
            <a:r>
              <a:rPr lang="zh-CN" altLang="en-US" dirty="0" smtClean="0"/>
              <a:t>定义方法为正则表达式</a:t>
            </a:r>
            <a:endParaRPr lang="zh-CN" altLang="en-US"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48" y="1307636"/>
            <a:ext cx="5311698" cy="515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722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E-R</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32" y="1368722"/>
            <a:ext cx="11056937" cy="526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817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运行环境</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26677"/>
            <a:ext cx="12109390" cy="369332"/>
          </a:xfrm>
          <a:prstGeom prst="rect">
            <a:avLst/>
          </a:prstGeom>
        </p:spPr>
        <p:txBody>
          <a:bodyPr wrap="square">
            <a:spAutoFit/>
          </a:bodyPr>
          <a:lstStyle/>
          <a:p>
            <a:r>
              <a:rPr lang="en-US" altLang="zh-CN" kern="100" dirty="0" smtClean="0">
                <a:latin typeface="Calibri" panose="020F0502020204030204" pitchFamily="34" charset="0"/>
                <a:cs typeface="Times New Roman" panose="02020603050405020304" pitchFamily="18" charset="0"/>
              </a:rPr>
              <a:t>  	</a:t>
            </a:r>
            <a:r>
              <a:rPr lang="zh-CN" altLang="zh-CN" kern="100" dirty="0" smtClean="0">
                <a:latin typeface="Calibri" panose="020F0502020204030204" pitchFamily="34" charset="0"/>
                <a:cs typeface="Times New Roman" panose="02020603050405020304" pitchFamily="18" charset="0"/>
              </a:rPr>
              <a:t>该</a:t>
            </a:r>
            <a:r>
              <a:rPr lang="zh-CN" altLang="zh-CN" kern="100" dirty="0">
                <a:latin typeface="Calibri" panose="020F0502020204030204" pitchFamily="34" charset="0"/>
                <a:cs typeface="Times New Roman" panose="02020603050405020304" pitchFamily="18" charset="0"/>
              </a:rPr>
              <a:t>系统为</a:t>
            </a:r>
            <a:r>
              <a:rPr lang="en-US" altLang="zh-CN" kern="100" dirty="0">
                <a:latin typeface="Calibri" panose="020F0502020204030204" pitchFamily="34" charset="0"/>
                <a:cs typeface="Times New Roman" panose="02020603050405020304" pitchFamily="18" charset="0"/>
              </a:rPr>
              <a:t>B/S</a:t>
            </a:r>
            <a:r>
              <a:rPr lang="zh-CN" altLang="zh-CN" kern="100" dirty="0">
                <a:latin typeface="Calibri" panose="020F0502020204030204" pitchFamily="34" charset="0"/>
                <a:cs typeface="Times New Roman" panose="02020603050405020304" pitchFamily="18" charset="0"/>
              </a:rPr>
              <a:t>结构，它的运行环境分为</a:t>
            </a:r>
            <a:r>
              <a:rPr lang="en-US" altLang="zh-CN" kern="100" dirty="0">
                <a:latin typeface="Calibri" panose="020F0502020204030204" pitchFamily="34" charset="0"/>
                <a:cs typeface="Times New Roman" panose="02020603050405020304" pitchFamily="18" charset="0"/>
              </a:rPr>
              <a:t>PC</a:t>
            </a:r>
            <a:r>
              <a:rPr lang="zh-CN" altLang="zh-CN" kern="100" dirty="0" smtClean="0">
                <a:latin typeface="Calibri" panose="020F0502020204030204" pitchFamily="34" charset="0"/>
                <a:cs typeface="Times New Roman" panose="02020603050405020304" pitchFamily="18" charset="0"/>
              </a:rPr>
              <a:t>客户端、移动</a:t>
            </a:r>
            <a:r>
              <a:rPr lang="zh-CN" altLang="zh-CN" kern="100" dirty="0">
                <a:latin typeface="Calibri" panose="020F0502020204030204" pitchFamily="34" charset="0"/>
                <a:cs typeface="Times New Roman" panose="02020603050405020304" pitchFamily="18" charset="0"/>
              </a:rPr>
              <a:t>客户端和应用服务器和数据库服务器端四部分。</a:t>
            </a:r>
            <a:endParaRPr lang="zh-CN" altLang="en-US" dirty="0"/>
          </a:p>
        </p:txBody>
      </p:sp>
      <p:sp>
        <p:nvSpPr>
          <p:cNvPr id="14" name="矩形 13"/>
          <p:cNvSpPr/>
          <p:nvPr/>
        </p:nvSpPr>
        <p:spPr>
          <a:xfrm>
            <a:off x="8789433" y="1851822"/>
            <a:ext cx="1114408" cy="369332"/>
          </a:xfrm>
          <a:prstGeom prst="rect">
            <a:avLst/>
          </a:prstGeom>
        </p:spPr>
        <p:txBody>
          <a:bodyPr wrap="none">
            <a:spAutoFit/>
          </a:bodyPr>
          <a:lstStyle/>
          <a:p>
            <a:r>
              <a:rPr lang="zh-CN" altLang="en-US" b="1" u="sng" kern="100" dirty="0" smtClean="0">
                <a:latin typeface="Calibri" panose="020F0502020204030204" pitchFamily="34" charset="0"/>
                <a:cs typeface="Times New Roman" panose="02020603050405020304" pitchFamily="18" charset="0"/>
              </a:rPr>
              <a:t>网络</a:t>
            </a:r>
            <a:r>
              <a:rPr lang="zh-CN" altLang="zh-CN" b="1" u="sng" kern="100" dirty="0" smtClean="0">
                <a:latin typeface="Calibri" panose="020F0502020204030204" pitchFamily="34" charset="0"/>
                <a:cs typeface="Times New Roman" panose="02020603050405020304" pitchFamily="18" charset="0"/>
              </a:rPr>
              <a:t>环境</a:t>
            </a:r>
            <a:endParaRPr lang="zh-CN" altLang="en-US" b="1" u="sng" dirty="0"/>
          </a:p>
        </p:txBody>
      </p:sp>
      <p:sp>
        <p:nvSpPr>
          <p:cNvPr id="22" name="矩形 21"/>
          <p:cNvSpPr/>
          <p:nvPr/>
        </p:nvSpPr>
        <p:spPr>
          <a:xfrm>
            <a:off x="87923" y="2072509"/>
            <a:ext cx="6096000" cy="4524315"/>
          </a:xfrm>
          <a:prstGeom prst="rect">
            <a:avLst/>
          </a:prstGeom>
        </p:spPr>
        <p:txBody>
          <a:bodyPr>
            <a:spAutoFit/>
          </a:bodyPr>
          <a:lstStyle/>
          <a:p>
            <a:pPr indent="266700" algn="just">
              <a:spcAft>
                <a:spcPts val="0"/>
              </a:spcAft>
            </a:pPr>
            <a:r>
              <a:rPr lang="en-US" altLang="zh-CN" b="1" kern="100" dirty="0" smtClean="0">
                <a:latin typeface="Calibri" panose="020F0502020204030204" pitchFamily="34" charset="0"/>
                <a:cs typeface="Times New Roman" panose="02020603050405020304" pitchFamily="18" charset="0"/>
              </a:rPr>
              <a:t> PC</a:t>
            </a:r>
            <a:r>
              <a:rPr lang="zh-CN" altLang="zh-CN" b="1" kern="100" dirty="0">
                <a:latin typeface="Calibri" panose="020F0502020204030204" pitchFamily="34" charset="0"/>
                <a:cs typeface="Times New Roman" panose="02020603050405020304" pitchFamily="18" charset="0"/>
              </a:rPr>
              <a:t>客户端：</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Windows2000 Professional/XP </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Windows 7</a:t>
            </a:r>
            <a:r>
              <a:rPr lang="zh-CN" altLang="zh-CN" kern="100" dirty="0">
                <a:latin typeface="Calibri" panose="020F0502020204030204" pitchFamily="34" charset="0"/>
                <a:cs typeface="Times New Roman" panose="02020603050405020304" pitchFamily="18" charset="0"/>
              </a:rPr>
              <a:t>以上版本或</a:t>
            </a:r>
            <a:r>
              <a:rPr lang="en-US" altLang="zh-CN" kern="100" dirty="0">
                <a:latin typeface="Calibri" panose="020F0502020204030204" pitchFamily="34" charset="0"/>
                <a:cs typeface="Times New Roman" panose="02020603050405020304" pitchFamily="18" charset="0"/>
              </a:rPr>
              <a:t>Linux</a:t>
            </a:r>
            <a:r>
              <a:rPr lang="zh-CN" altLang="zh-CN" kern="100" dirty="0">
                <a:latin typeface="Calibri" panose="020F0502020204030204" pitchFamily="34" charset="0"/>
                <a:cs typeface="Times New Roman" panose="02020603050405020304" pitchFamily="18" charset="0"/>
              </a:rPr>
              <a:t>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浏览器：</a:t>
            </a:r>
            <a:r>
              <a:rPr lang="en-US" altLang="zh-CN" kern="100" dirty="0">
                <a:latin typeface="Calibri" panose="020F0502020204030204" pitchFamily="34" charset="0"/>
                <a:cs typeface="Times New Roman" panose="02020603050405020304" pitchFamily="18" charset="0"/>
              </a:rPr>
              <a:t>IE8</a:t>
            </a:r>
            <a:r>
              <a:rPr lang="zh-CN" altLang="zh-CN" kern="100" dirty="0">
                <a:latin typeface="Calibri" panose="020F0502020204030204" pitchFamily="34" charset="0"/>
                <a:cs typeface="Times New Roman" panose="02020603050405020304" pitchFamily="18" charset="0"/>
              </a:rPr>
              <a:t>及其以上，其它常见浏览器如</a:t>
            </a:r>
            <a:r>
              <a:rPr lang="en-US" altLang="zh-CN" kern="100" dirty="0">
                <a:latin typeface="Calibri" panose="020F0502020204030204" pitchFamily="34" charset="0"/>
                <a:cs typeface="Times New Roman" panose="02020603050405020304" pitchFamily="18" charset="0"/>
              </a:rPr>
              <a:t>Google Chrome</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Firefox</a:t>
            </a:r>
            <a:r>
              <a:rPr lang="zh-CN" altLang="zh-CN" kern="100" dirty="0">
                <a:latin typeface="Calibri" panose="020F0502020204030204" pitchFamily="34" charset="0"/>
                <a:cs typeface="Times New Roman" panose="02020603050405020304" pitchFamily="18" charset="0"/>
              </a:rPr>
              <a:t>等</a:t>
            </a:r>
          </a:p>
          <a:p>
            <a:pPr indent="266700" algn="just">
              <a:spcAft>
                <a:spcPts val="0"/>
              </a:spcAft>
            </a:pPr>
            <a:r>
              <a:rPr lang="zh-CN" altLang="zh-CN" b="1" kern="100" dirty="0">
                <a:latin typeface="Calibri" panose="020F0502020204030204" pitchFamily="34" charset="0"/>
                <a:cs typeface="Times New Roman" panose="02020603050405020304" pitchFamily="18" charset="0"/>
              </a:rPr>
              <a:t>移动客户端：</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操作系统：安卓</a:t>
            </a:r>
            <a:r>
              <a:rPr lang="en-US" altLang="zh-CN" kern="100" dirty="0">
                <a:latin typeface="Calibri" panose="020F0502020204030204" pitchFamily="34" charset="0"/>
                <a:cs typeface="Times New Roman" panose="02020603050405020304" pitchFamily="18" charset="0"/>
              </a:rPr>
              <a:t> 7.0</a:t>
            </a:r>
            <a:r>
              <a:rPr lang="zh-CN" altLang="zh-CN" kern="100" dirty="0">
                <a:latin typeface="Calibri" panose="020F0502020204030204" pitchFamily="34" charset="0"/>
                <a:cs typeface="Times New Roman" panose="02020603050405020304" pitchFamily="18" charset="0"/>
              </a:rPr>
              <a:t>及以上版本，</a:t>
            </a:r>
            <a:r>
              <a:rPr lang="en-US" altLang="zh-CN" kern="100" dirty="0">
                <a:latin typeface="Calibri" panose="020F0502020204030204" pitchFamily="34" charset="0"/>
                <a:cs typeface="Times New Roman" panose="02020603050405020304" pitchFamily="18" charset="0"/>
              </a:rPr>
              <a:t>iOS  11</a:t>
            </a:r>
            <a:r>
              <a:rPr lang="zh-CN" altLang="zh-CN" kern="100" dirty="0">
                <a:latin typeface="Calibri" panose="020F0502020204030204" pitchFamily="34" charset="0"/>
                <a:cs typeface="Times New Roman" panose="02020603050405020304" pitchFamily="18" charset="0"/>
              </a:rPr>
              <a:t>及以上版本</a:t>
            </a:r>
          </a:p>
          <a:p>
            <a:pPr indent="266700" algn="just">
              <a:spcAft>
                <a:spcPts val="0"/>
              </a:spcAft>
            </a:pPr>
            <a:r>
              <a:rPr lang="zh-CN" altLang="zh-CN" b="1" kern="100" dirty="0">
                <a:latin typeface="Calibri" panose="020F0502020204030204" pitchFamily="34" charset="0"/>
                <a:cs typeface="Times New Roman" panose="02020603050405020304" pitchFamily="18" charset="0"/>
              </a:rPr>
              <a:t>应用服务器：</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Linux</a:t>
            </a:r>
            <a:r>
              <a:rPr lang="zh-CN" altLang="zh-CN" kern="100" dirty="0">
                <a:latin typeface="Calibri" panose="020F0502020204030204" pitchFamily="34" charset="0"/>
                <a:cs typeface="Times New Roman" panose="02020603050405020304" pitchFamily="18" charset="0"/>
              </a:rPr>
              <a:t>平台</a:t>
            </a:r>
            <a:r>
              <a:rPr lang="en-US" altLang="zh-CN" kern="100" dirty="0">
                <a:latin typeface="Calibri" panose="020F0502020204030204" pitchFamily="34" charset="0"/>
                <a:cs typeface="Times New Roman" panose="02020603050405020304" pitchFamily="18" charset="0"/>
              </a:rPr>
              <a:t>CentOS 7.3 64</a:t>
            </a:r>
            <a:r>
              <a:rPr lang="zh-CN" altLang="zh-CN" kern="100" dirty="0">
                <a:latin typeface="Calibri" panose="020F0502020204030204" pitchFamily="34" charset="0"/>
                <a:cs typeface="Times New Roman" panose="02020603050405020304" pitchFamily="18" charset="0"/>
              </a:rPr>
              <a:t>位系统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服务器软件</a:t>
            </a:r>
            <a:r>
              <a:rPr lang="en-US" altLang="zh-CN" kern="100" dirty="0">
                <a:latin typeface="Calibri" panose="020F0502020204030204" pitchFamily="34" charset="0"/>
                <a:cs typeface="Times New Roman" panose="02020603050405020304" pitchFamily="18" charset="0"/>
              </a:rPr>
              <a:t>: Apache 2.4</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PHP 5.6</a:t>
            </a:r>
            <a:r>
              <a:rPr lang="zh-CN" altLang="zh-CN" kern="100" dirty="0">
                <a:latin typeface="Calibri" panose="020F0502020204030204" pitchFamily="34" charset="0"/>
                <a:cs typeface="Times New Roman" panose="02020603050405020304" pitchFamily="18" charset="0"/>
              </a:rPr>
              <a:t>及相关组件</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硬件要求：</a:t>
            </a:r>
            <a:r>
              <a:rPr lang="en-US" altLang="zh-CN" kern="100" dirty="0">
                <a:latin typeface="Calibri" panose="020F0502020204030204" pitchFamily="34" charset="0"/>
                <a:cs typeface="Times New Roman" panose="02020603050405020304" pitchFamily="18" charset="0"/>
              </a:rPr>
              <a:t>ECS</a:t>
            </a:r>
            <a:r>
              <a:rPr lang="zh-CN" altLang="zh-CN" kern="100" dirty="0">
                <a:latin typeface="Calibri" panose="020F0502020204030204" pitchFamily="34" charset="0"/>
                <a:cs typeface="Times New Roman" panose="02020603050405020304" pitchFamily="18" charset="0"/>
              </a:rPr>
              <a:t>弹性云服务</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地理位置：云端</a:t>
            </a:r>
          </a:p>
          <a:p>
            <a:pPr indent="266700" algn="just">
              <a:spcAft>
                <a:spcPts val="0"/>
              </a:spcAft>
            </a:pPr>
            <a:r>
              <a:rPr lang="zh-CN" altLang="zh-CN" b="1" kern="100" dirty="0">
                <a:latin typeface="Calibri" panose="020F0502020204030204" pitchFamily="34" charset="0"/>
                <a:cs typeface="Times New Roman" panose="02020603050405020304" pitchFamily="18" charset="0"/>
              </a:rPr>
              <a:t>数据库服务器</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操作系统：</a:t>
            </a:r>
            <a:r>
              <a:rPr lang="en-US" altLang="zh-CN" kern="100" dirty="0">
                <a:latin typeface="Calibri" panose="020F0502020204030204" pitchFamily="34" charset="0"/>
                <a:cs typeface="Times New Roman" panose="02020603050405020304" pitchFamily="18" charset="0"/>
              </a:rPr>
              <a:t>CentOS 7.3 64</a:t>
            </a:r>
            <a:r>
              <a:rPr lang="zh-CN" altLang="zh-CN" kern="100" dirty="0">
                <a:latin typeface="Calibri" panose="020F0502020204030204" pitchFamily="34" charset="0"/>
                <a:cs typeface="Times New Roman" panose="02020603050405020304" pitchFamily="18" charset="0"/>
              </a:rPr>
              <a:t>位系统</a:t>
            </a: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数据库系统：</a:t>
            </a:r>
            <a:r>
              <a:rPr lang="en-US" altLang="zh-CN" kern="100" dirty="0">
                <a:latin typeface="Calibri" panose="020F0502020204030204" pitchFamily="34" charset="0"/>
                <a:cs typeface="Times New Roman" panose="02020603050405020304" pitchFamily="18" charset="0"/>
              </a:rPr>
              <a:t>MySQL 5.7</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地理位置：云端</a:t>
            </a:r>
          </a:p>
        </p:txBody>
      </p:sp>
      <p:sp>
        <p:nvSpPr>
          <p:cNvPr id="29" name="矩形 28"/>
          <p:cNvSpPr/>
          <p:nvPr/>
        </p:nvSpPr>
        <p:spPr>
          <a:xfrm>
            <a:off x="2581925" y="1696009"/>
            <a:ext cx="1107996" cy="369332"/>
          </a:xfrm>
          <a:prstGeom prst="rect">
            <a:avLst/>
          </a:prstGeom>
        </p:spPr>
        <p:txBody>
          <a:bodyPr wrap="none">
            <a:spAutoFit/>
          </a:bodyPr>
          <a:lstStyle/>
          <a:p>
            <a:r>
              <a:rPr lang="zh-CN" altLang="zh-CN" b="1" u="sng" kern="100" dirty="0">
                <a:latin typeface="Calibri" panose="020F0502020204030204" pitchFamily="34" charset="0"/>
                <a:cs typeface="Times New Roman" panose="02020603050405020304" pitchFamily="18" charset="0"/>
              </a:rPr>
              <a:t>软件环境</a:t>
            </a:r>
            <a:endParaRPr lang="zh-CN" altLang="en-US" b="1" u="sng" dirty="0"/>
          </a:p>
        </p:txBody>
      </p:sp>
      <p:sp>
        <p:nvSpPr>
          <p:cNvPr id="23" name="矩形 22"/>
          <p:cNvSpPr/>
          <p:nvPr/>
        </p:nvSpPr>
        <p:spPr>
          <a:xfrm>
            <a:off x="7948581" y="2426102"/>
            <a:ext cx="2796111" cy="923330"/>
          </a:xfrm>
          <a:prstGeom prst="rect">
            <a:avLst/>
          </a:prstGeom>
        </p:spPr>
        <p:txBody>
          <a:bodyPr wrap="square">
            <a:spAutoFit/>
          </a:bodyPr>
          <a:lstStyle/>
          <a:p>
            <a:pPr marL="342900" lvl="0" indent="-342900" algn="just">
              <a:spcAft>
                <a:spcPts val="0"/>
              </a:spcAft>
              <a:buFont typeface="Wingdings" panose="05000000000000000000" pitchFamily="2" charset="2"/>
              <a:buChar char=""/>
            </a:pPr>
            <a:r>
              <a:rPr lang="zh-CN" altLang="zh-CN" kern="100" dirty="0">
                <a:latin typeface="Calibri" panose="020F0502020204030204" pitchFamily="34" charset="0"/>
                <a:cs typeface="Times New Roman" panose="02020603050405020304" pitchFamily="18" charset="0"/>
              </a:rPr>
              <a:t>浙江大学城市学院校网环境以及外部互联网</a:t>
            </a:r>
          </a:p>
        </p:txBody>
      </p:sp>
      <p:sp>
        <p:nvSpPr>
          <p:cNvPr id="31" name="矩形 30"/>
          <p:cNvSpPr/>
          <p:nvPr/>
        </p:nvSpPr>
        <p:spPr>
          <a:xfrm>
            <a:off x="8789433" y="3779045"/>
            <a:ext cx="1114408" cy="369332"/>
          </a:xfrm>
          <a:prstGeom prst="rect">
            <a:avLst/>
          </a:prstGeom>
        </p:spPr>
        <p:txBody>
          <a:bodyPr wrap="none">
            <a:spAutoFit/>
          </a:bodyPr>
          <a:lstStyle/>
          <a:p>
            <a:r>
              <a:rPr lang="zh-CN" altLang="en-US" b="1" u="sng" kern="100" dirty="0" smtClean="0">
                <a:latin typeface="Calibri" panose="020F0502020204030204" pitchFamily="34" charset="0"/>
                <a:cs typeface="Times New Roman" panose="02020603050405020304" pitchFamily="18" charset="0"/>
              </a:rPr>
              <a:t>工作时间</a:t>
            </a:r>
            <a:endParaRPr lang="zh-CN" altLang="en-US" b="1" u="sng" dirty="0"/>
          </a:p>
        </p:txBody>
      </p:sp>
      <p:sp>
        <p:nvSpPr>
          <p:cNvPr id="24" name="矩形 23"/>
          <p:cNvSpPr/>
          <p:nvPr/>
        </p:nvSpPr>
        <p:spPr>
          <a:xfrm>
            <a:off x="7948580" y="4334666"/>
            <a:ext cx="1999265" cy="646331"/>
          </a:xfrm>
          <a:prstGeom prst="rect">
            <a:avLst/>
          </a:prstGeom>
        </p:spPr>
        <p:txBody>
          <a:bodyPr wrap="none">
            <a:spAutoFit/>
          </a:bodyPr>
          <a:lstStyle/>
          <a:p>
            <a:pPr marL="342900" lvl="0" indent="-342900" algn="just">
              <a:spcAft>
                <a:spcPts val="0"/>
              </a:spcAft>
              <a:buFont typeface="Wingdings" panose="05000000000000000000" pitchFamily="2" charset="2"/>
              <a:buChar char=""/>
            </a:pPr>
            <a:r>
              <a:rPr lang="en-US" altLang="zh-CN" kern="100" dirty="0">
                <a:latin typeface="Calibri" panose="020F0502020204030204" pitchFamily="34" charset="0"/>
                <a:cs typeface="Times New Roman" panose="02020603050405020304" pitchFamily="18" charset="0"/>
              </a:rPr>
              <a:t>08</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00-24</a:t>
            </a:r>
            <a:r>
              <a:rPr lang="zh-CN" altLang="zh-CN" kern="100" dirty="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00</a:t>
            </a:r>
          </a:p>
          <a:p>
            <a:pPr marL="342900" lvl="0" indent="-342900" algn="just">
              <a:spcAft>
                <a:spcPts val="0"/>
              </a:spcAft>
              <a:buFont typeface="Wingdings" panose="05000000000000000000" pitchFamily="2" charset="2"/>
              <a:buChar char=""/>
            </a:pPr>
            <a:r>
              <a:rPr lang="en-US" altLang="zh-CN" kern="100" dirty="0" smtClean="0">
                <a:latin typeface="Calibri" panose="020F0502020204030204" pitchFamily="34" charset="0"/>
                <a:cs typeface="Times New Roman" panose="02020603050405020304" pitchFamily="18" charset="0"/>
              </a:rPr>
              <a:t>16</a:t>
            </a:r>
            <a:r>
              <a:rPr lang="zh-CN" altLang="en-US" kern="100" dirty="0" smtClean="0">
                <a:latin typeface="Calibri" panose="020F0502020204030204" pitchFamily="34" charset="0"/>
                <a:cs typeface="Times New Roman" panose="02020603050405020304" pitchFamily="18" charset="0"/>
              </a:rPr>
              <a:t>小时*</a:t>
            </a:r>
            <a:r>
              <a:rPr lang="en-US" altLang="zh-CN" kern="100" dirty="0" smtClean="0">
                <a:latin typeface="Calibri" panose="020F0502020204030204" pitchFamily="34" charset="0"/>
                <a:cs typeface="Times New Roman" panose="02020603050405020304" pitchFamily="18" charset="0"/>
              </a:rPr>
              <a:t>7</a:t>
            </a:r>
            <a:r>
              <a:rPr lang="zh-CN" altLang="en-US" kern="100" dirty="0">
                <a:latin typeface="Calibri" panose="020F0502020204030204" pitchFamily="34" charset="0"/>
                <a:cs typeface="Times New Roman" panose="02020603050405020304" pitchFamily="18" charset="0"/>
              </a:rPr>
              <a:t>天</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74045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345086" y="94256"/>
            <a:ext cx="55018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软件</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通信接口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324324" y="1832211"/>
            <a:ext cx="2605310" cy="773112"/>
            <a:chOff x="2390267" y="1520440"/>
            <a:chExt cx="2855913" cy="773112"/>
          </a:xfrm>
        </p:grpSpPr>
        <p:sp>
          <p:nvSpPr>
            <p:cNvPr id="18" name="圆角矩形 17"/>
            <p:cNvSpPr/>
            <p:nvPr/>
          </p:nvSpPr>
          <p:spPr>
            <a:xfrm>
              <a:off x="2390267" y="1520440"/>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249480" y="1706941"/>
              <a:ext cx="1327252" cy="400110"/>
            </a:xfrm>
            <a:prstGeom prst="rect">
              <a:avLst/>
            </a:prstGeom>
          </p:spPr>
          <p:txBody>
            <a:bodyPr wrap="squar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服务器</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pSp>
        <p:nvGrpSpPr>
          <p:cNvPr id="5" name="组合 4"/>
          <p:cNvGrpSpPr/>
          <p:nvPr/>
        </p:nvGrpSpPr>
        <p:grpSpPr>
          <a:xfrm>
            <a:off x="7418956" y="1455020"/>
            <a:ext cx="2855913" cy="774700"/>
            <a:chOff x="4590173" y="2036308"/>
            <a:chExt cx="2855913" cy="774700"/>
          </a:xfrm>
        </p:grpSpPr>
        <p:sp>
          <p:nvSpPr>
            <p:cNvPr id="19" name="圆角矩形 18"/>
            <p:cNvSpPr/>
            <p:nvPr/>
          </p:nvSpPr>
          <p:spPr>
            <a:xfrm>
              <a:off x="4590173" y="2036308"/>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矩形 24"/>
            <p:cNvSpPr/>
            <p:nvPr/>
          </p:nvSpPr>
          <p:spPr>
            <a:xfrm>
              <a:off x="5538671" y="2225839"/>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客户端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aphicFrame>
        <p:nvGraphicFramePr>
          <p:cNvPr id="31" name="表格 30"/>
          <p:cNvGraphicFramePr>
            <a:graphicFrameLocks noGrp="1"/>
          </p:cNvGraphicFramePr>
          <p:nvPr>
            <p:extLst>
              <p:ext uri="{D42A27DB-BD31-4B8C-83A1-F6EECF244321}">
                <p14:modId xmlns:p14="http://schemas.microsoft.com/office/powerpoint/2010/main" val="271021783"/>
              </p:ext>
            </p:extLst>
          </p:nvPr>
        </p:nvGraphicFramePr>
        <p:xfrm>
          <a:off x="1282646" y="2680551"/>
          <a:ext cx="2646988" cy="2586303"/>
        </p:xfrm>
        <a:graphic>
          <a:graphicData uri="http://schemas.openxmlformats.org/drawingml/2006/table">
            <a:tbl>
              <a:tblPr firstRow="1" firstCol="1" bandRow="1">
                <a:tableStyleId>{5C22544A-7EE6-4342-B048-85BDC9FD1C3A}</a:tableStyleId>
              </a:tblPr>
              <a:tblGrid>
                <a:gridCol w="1260282">
                  <a:extLst>
                    <a:ext uri="{9D8B030D-6E8A-4147-A177-3AD203B41FA5}">
                      <a16:colId xmlns:a16="http://schemas.microsoft.com/office/drawing/2014/main" xmlns="" val="3434571613"/>
                    </a:ext>
                  </a:extLst>
                </a:gridCol>
                <a:gridCol w="1386706">
                  <a:extLst>
                    <a:ext uri="{9D8B030D-6E8A-4147-A177-3AD203B41FA5}">
                      <a16:colId xmlns:a16="http://schemas.microsoft.com/office/drawing/2014/main" xmlns="" val="2764030944"/>
                    </a:ext>
                  </a:extLst>
                </a:gridCol>
              </a:tblGrid>
              <a:tr h="455701">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526472098"/>
                  </a:ext>
                </a:extLst>
              </a:tr>
              <a:tr h="455701">
                <a:tc>
                  <a:txBody>
                    <a:bodyPr/>
                    <a:lstStyle/>
                    <a:p>
                      <a:pPr algn="just">
                        <a:spcAft>
                          <a:spcPts val="0"/>
                        </a:spcAft>
                      </a:pPr>
                      <a:r>
                        <a:rPr lang="zh-CN" sz="2000" kern="100">
                          <a:effectLst/>
                        </a:rPr>
                        <a:t>操作系统</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CentOS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4061343493"/>
                  </a:ext>
                </a:extLst>
              </a:tr>
              <a:tr h="455701">
                <a:tc>
                  <a:txBody>
                    <a:bodyPr/>
                    <a:lstStyle/>
                    <a:p>
                      <a:pPr algn="just">
                        <a:spcAft>
                          <a:spcPts val="0"/>
                        </a:spcAft>
                      </a:pPr>
                      <a:r>
                        <a:rPr lang="zh-CN" sz="2000" kern="100">
                          <a:effectLst/>
                        </a:rPr>
                        <a:t>数据库</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err="1">
                          <a:effectLst/>
                        </a:rPr>
                        <a:t>Mysql</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801886929"/>
                  </a:ext>
                </a:extLst>
              </a:tr>
              <a:tr h="568185">
                <a:tc>
                  <a:txBody>
                    <a:bodyPr/>
                    <a:lstStyle/>
                    <a:p>
                      <a:pPr algn="just">
                        <a:spcAft>
                          <a:spcPts val="0"/>
                        </a:spcAft>
                      </a:pPr>
                      <a:r>
                        <a:rPr lang="zh-CN" sz="2000" kern="100" dirty="0">
                          <a:effectLst/>
                        </a:rPr>
                        <a:t>集成开发环境</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PHP</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893175710"/>
                  </a:ext>
                </a:extLst>
              </a:tr>
              <a:tr h="455701">
                <a:tc>
                  <a:txBody>
                    <a:bodyPr/>
                    <a:lstStyle/>
                    <a:p>
                      <a:pPr algn="just">
                        <a:spcAft>
                          <a:spcPts val="0"/>
                        </a:spcAft>
                      </a:pPr>
                      <a:r>
                        <a:rPr lang="en-US" sz="2000" kern="100" dirty="0">
                          <a:effectLst/>
                        </a:rPr>
                        <a:t>Web</a:t>
                      </a:r>
                      <a:r>
                        <a:rPr lang="zh-CN" sz="2000" kern="100" dirty="0">
                          <a:effectLst/>
                        </a:rPr>
                        <a:t>服务器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Apache</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965338104"/>
                  </a:ext>
                </a:extLst>
              </a:tr>
            </a:tbl>
          </a:graphicData>
        </a:graphic>
      </p:graphicFrame>
      <p:grpSp>
        <p:nvGrpSpPr>
          <p:cNvPr id="4" name="组合 3"/>
          <p:cNvGrpSpPr/>
          <p:nvPr/>
        </p:nvGrpSpPr>
        <p:grpSpPr>
          <a:xfrm>
            <a:off x="5697226" y="2419858"/>
            <a:ext cx="6261587" cy="778150"/>
            <a:chOff x="3549013" y="3000743"/>
            <a:chExt cx="6261587" cy="778150"/>
          </a:xfrm>
        </p:grpSpPr>
        <p:sp>
          <p:nvSpPr>
            <p:cNvPr id="20" name="圆角矩形 19"/>
            <p:cNvSpPr/>
            <p:nvPr/>
          </p:nvSpPr>
          <p:spPr>
            <a:xfrm>
              <a:off x="3549013" y="3000743"/>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6" name="矩形 25"/>
            <p:cNvSpPr/>
            <p:nvPr/>
          </p:nvSpPr>
          <p:spPr>
            <a:xfrm>
              <a:off x="4497510" y="3190600"/>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网页端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43" name="圆角矩形 42"/>
            <p:cNvSpPr/>
            <p:nvPr/>
          </p:nvSpPr>
          <p:spPr>
            <a:xfrm>
              <a:off x="6954687" y="3004193"/>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矩形 43"/>
            <p:cNvSpPr/>
            <p:nvPr/>
          </p:nvSpPr>
          <p:spPr>
            <a:xfrm>
              <a:off x="7947267" y="3186208"/>
              <a:ext cx="870751" cy="400110"/>
            </a:xfrm>
            <a:prstGeom prst="rect">
              <a:avLst/>
            </a:prstGeom>
          </p:spPr>
          <p:txBody>
            <a:bodyPr wrap="none">
              <a:spAutoFit/>
            </a:bodyPr>
            <a:lstStyle/>
            <a:p>
              <a:r>
                <a:rPr lang="en-US" altLang="zh-CN"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APP</a:t>
              </a:r>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graphicFrame>
        <p:nvGraphicFramePr>
          <p:cNvPr id="45" name="表格 44"/>
          <p:cNvGraphicFramePr>
            <a:graphicFrameLocks noGrp="1"/>
          </p:cNvGraphicFramePr>
          <p:nvPr>
            <p:extLst>
              <p:ext uri="{D42A27DB-BD31-4B8C-83A1-F6EECF244321}">
                <p14:modId xmlns:p14="http://schemas.microsoft.com/office/powerpoint/2010/main" val="1901560773"/>
              </p:ext>
            </p:extLst>
          </p:nvPr>
        </p:nvGraphicFramePr>
        <p:xfrm>
          <a:off x="5516408" y="3424971"/>
          <a:ext cx="3217547" cy="2565267"/>
        </p:xfrm>
        <a:graphic>
          <a:graphicData uri="http://schemas.openxmlformats.org/drawingml/2006/table">
            <a:tbl>
              <a:tblPr firstRow="1" firstCol="1" bandRow="1">
                <a:tableStyleId>{5C22544A-7EE6-4342-B048-85BDC9FD1C3A}</a:tableStyleId>
              </a:tblPr>
              <a:tblGrid>
                <a:gridCol w="832553">
                  <a:extLst>
                    <a:ext uri="{9D8B030D-6E8A-4147-A177-3AD203B41FA5}">
                      <a16:colId xmlns:a16="http://schemas.microsoft.com/office/drawing/2014/main" xmlns="" val="268957495"/>
                    </a:ext>
                  </a:extLst>
                </a:gridCol>
                <a:gridCol w="2384994">
                  <a:extLst>
                    <a:ext uri="{9D8B030D-6E8A-4147-A177-3AD203B41FA5}">
                      <a16:colId xmlns:a16="http://schemas.microsoft.com/office/drawing/2014/main" xmlns="" val="1420542701"/>
                    </a:ext>
                  </a:extLst>
                </a:gridCol>
              </a:tblGrid>
              <a:tr h="367022">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849829367"/>
                  </a:ext>
                </a:extLst>
              </a:tr>
              <a:tr h="1373903">
                <a:tc>
                  <a:txBody>
                    <a:bodyPr/>
                    <a:lstStyle/>
                    <a:p>
                      <a:pPr algn="just">
                        <a:spcAft>
                          <a:spcPts val="0"/>
                        </a:spcAft>
                      </a:pPr>
                      <a:r>
                        <a:rPr lang="zh-CN" sz="2000" kern="100" dirty="0">
                          <a:effectLst/>
                        </a:rPr>
                        <a:t>操作系统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Windows </a:t>
                      </a:r>
                      <a:r>
                        <a:rPr lang="en-US" sz="2000" kern="100" dirty="0" err="1">
                          <a:effectLst/>
                        </a:rPr>
                        <a:t>Xp</a:t>
                      </a:r>
                      <a:r>
                        <a:rPr lang="en-US" sz="2000" kern="100" dirty="0">
                          <a:effectLst/>
                        </a:rPr>
                        <a:t>/Vista/7/8/10</a:t>
                      </a:r>
                      <a:r>
                        <a:rPr lang="zh-CN" sz="2000" kern="100" dirty="0">
                          <a:effectLst/>
                        </a:rPr>
                        <a:t>、</a:t>
                      </a:r>
                      <a:r>
                        <a:rPr lang="en-US" sz="2000" kern="100" dirty="0">
                          <a:effectLst/>
                        </a:rPr>
                        <a:t>Linux</a:t>
                      </a:r>
                      <a:r>
                        <a:rPr lang="zh-CN" sz="2000" kern="100" dirty="0">
                          <a:effectLst/>
                        </a:rPr>
                        <a:t>、</a:t>
                      </a:r>
                      <a:r>
                        <a:rPr lang="en-US" sz="2000" kern="100" dirty="0">
                          <a:effectLst/>
                        </a:rPr>
                        <a:t>Mac OS</a:t>
                      </a:r>
                      <a:r>
                        <a:rPr lang="zh-CN" sz="2000" kern="100" dirty="0">
                          <a:effectLst/>
                        </a:rPr>
                        <a:t>、</a:t>
                      </a:r>
                      <a:r>
                        <a:rPr lang="en-US" sz="2000" kern="100" dirty="0">
                          <a:effectLst/>
                        </a:rPr>
                        <a:t>Android 5.0</a:t>
                      </a:r>
                      <a:r>
                        <a:rPr lang="zh-CN" sz="2000" kern="100" dirty="0">
                          <a:effectLst/>
                        </a:rPr>
                        <a:t>及以上等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607747659"/>
                  </a:ext>
                </a:extLst>
              </a:tr>
              <a:tr h="824342">
                <a:tc>
                  <a:txBody>
                    <a:bodyPr/>
                    <a:lstStyle/>
                    <a:p>
                      <a:pPr algn="just">
                        <a:spcAft>
                          <a:spcPts val="0"/>
                        </a:spcAft>
                      </a:pPr>
                      <a:r>
                        <a:rPr lang="zh-CN" sz="2000" kern="100">
                          <a:effectLst/>
                        </a:rPr>
                        <a:t>浏览器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Internet Explore</a:t>
                      </a:r>
                      <a:r>
                        <a:rPr lang="zh-CN" sz="2000" kern="100" dirty="0">
                          <a:effectLst/>
                        </a:rPr>
                        <a:t>、</a:t>
                      </a:r>
                      <a:r>
                        <a:rPr lang="en-US" sz="2000" kern="100" dirty="0">
                          <a:effectLst/>
                        </a:rPr>
                        <a:t>Firefox</a:t>
                      </a:r>
                      <a:r>
                        <a:rPr lang="zh-CN" sz="2000" kern="100" dirty="0">
                          <a:effectLst/>
                        </a:rPr>
                        <a:t>、</a:t>
                      </a:r>
                      <a:r>
                        <a:rPr lang="en-US" sz="2000" kern="100" dirty="0">
                          <a:effectLst/>
                        </a:rPr>
                        <a:t>Chrome</a:t>
                      </a:r>
                      <a:r>
                        <a:rPr lang="zh-CN" sz="2000" kern="100" dirty="0">
                          <a:effectLst/>
                        </a:rPr>
                        <a:t>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299498143"/>
                  </a:ext>
                </a:extLst>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3902669270"/>
              </p:ext>
            </p:extLst>
          </p:nvPr>
        </p:nvGraphicFramePr>
        <p:xfrm>
          <a:off x="8960472" y="3418045"/>
          <a:ext cx="3140766" cy="2553954"/>
        </p:xfrm>
        <a:graphic>
          <a:graphicData uri="http://schemas.openxmlformats.org/drawingml/2006/table">
            <a:tbl>
              <a:tblPr firstRow="1" firstCol="1" bandRow="1">
                <a:tableStyleId>{5C22544A-7EE6-4342-B048-85BDC9FD1C3A}</a:tableStyleId>
              </a:tblPr>
              <a:tblGrid>
                <a:gridCol w="1570383">
                  <a:extLst>
                    <a:ext uri="{9D8B030D-6E8A-4147-A177-3AD203B41FA5}">
                      <a16:colId xmlns:a16="http://schemas.microsoft.com/office/drawing/2014/main" xmlns="" val="1917351872"/>
                    </a:ext>
                  </a:extLst>
                </a:gridCol>
                <a:gridCol w="1570383">
                  <a:extLst>
                    <a:ext uri="{9D8B030D-6E8A-4147-A177-3AD203B41FA5}">
                      <a16:colId xmlns:a16="http://schemas.microsoft.com/office/drawing/2014/main" xmlns="" val="2608311987"/>
                    </a:ext>
                  </a:extLst>
                </a:gridCol>
              </a:tblGrid>
              <a:tr h="851318">
                <a:tc>
                  <a:txBody>
                    <a:bodyPr/>
                    <a:lstStyle/>
                    <a:p>
                      <a:pPr algn="just">
                        <a:spcAft>
                          <a:spcPts val="0"/>
                        </a:spcAft>
                      </a:pPr>
                      <a:r>
                        <a:rPr lang="zh-CN" sz="2000" kern="100" dirty="0">
                          <a:effectLst/>
                        </a:rPr>
                        <a:t>项目</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接口信息</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526360284"/>
                  </a:ext>
                </a:extLst>
              </a:tr>
              <a:tr h="851318">
                <a:tc>
                  <a:txBody>
                    <a:bodyPr/>
                    <a:lstStyle/>
                    <a:p>
                      <a:pPr algn="just">
                        <a:spcAft>
                          <a:spcPts val="0"/>
                        </a:spcAft>
                      </a:pPr>
                      <a:r>
                        <a:rPr lang="en-US" sz="2000" kern="100" dirty="0">
                          <a:effectLst/>
                        </a:rPr>
                        <a:t>Android</a:t>
                      </a:r>
                      <a:r>
                        <a:rPr lang="zh-CN" sz="2000" kern="100" dirty="0">
                          <a:effectLst/>
                        </a:rPr>
                        <a:t>版本</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5.0</a:t>
                      </a:r>
                      <a:r>
                        <a:rPr lang="zh-CN" sz="2000" kern="100" dirty="0">
                          <a:effectLst/>
                        </a:rPr>
                        <a:t>及以上</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948105249"/>
                  </a:ext>
                </a:extLst>
              </a:tr>
              <a:tr h="851318">
                <a:tc>
                  <a:txBody>
                    <a:bodyPr/>
                    <a:lstStyle/>
                    <a:p>
                      <a:pPr algn="just">
                        <a:spcAft>
                          <a:spcPts val="0"/>
                        </a:spcAft>
                      </a:pPr>
                      <a:r>
                        <a:rPr lang="en-US" sz="2000" kern="100" dirty="0">
                          <a:effectLst/>
                        </a:rPr>
                        <a:t>iOS</a:t>
                      </a:r>
                      <a:r>
                        <a:rPr lang="zh-CN" sz="2000" kern="100" dirty="0">
                          <a:effectLst/>
                        </a:rPr>
                        <a:t>版本</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iOS 11</a:t>
                      </a:r>
                      <a:r>
                        <a:rPr lang="zh-CN" sz="2000" kern="100" dirty="0">
                          <a:effectLst/>
                        </a:rPr>
                        <a:t>及以上</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73162684"/>
                  </a:ext>
                </a:extLst>
              </a:tr>
            </a:tbl>
          </a:graphicData>
        </a:graphic>
      </p:graphicFrame>
      <p:sp>
        <p:nvSpPr>
          <p:cNvPr id="3" name="矩形 2"/>
          <p:cNvSpPr/>
          <p:nvPr/>
        </p:nvSpPr>
        <p:spPr>
          <a:xfrm>
            <a:off x="2072981" y="1306268"/>
            <a:ext cx="1107996" cy="369332"/>
          </a:xfrm>
          <a:prstGeom prst="rect">
            <a:avLst/>
          </a:prstGeom>
        </p:spPr>
        <p:txBody>
          <a:bodyPr wrap="none">
            <a:spAutoFit/>
          </a:bodyPr>
          <a:lstStyle/>
          <a:p>
            <a:r>
              <a:rPr lang="zh-CN" altLang="en-US" b="1" dirty="0" smtClean="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软件接口</a:t>
            </a:r>
            <a:endParaRPr lang="en-US" altLang="en-US"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1938658" y="5409945"/>
            <a:ext cx="1107996" cy="369332"/>
          </a:xfrm>
          <a:prstGeom prst="rect">
            <a:avLst/>
          </a:prstGeom>
        </p:spPr>
        <p:txBody>
          <a:bodyPr wrap="none">
            <a:spAutoFit/>
          </a:bodyPr>
          <a:lstStyle/>
          <a:p>
            <a:r>
              <a:rPr lang="zh-CN" altLang="en-US" b="1" dirty="0" smtClean="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通信接口</a:t>
            </a:r>
            <a:endParaRPr lang="en-US" altLang="en-US"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nvSpPr>
        <p:spPr>
          <a:xfrm>
            <a:off x="399881" y="5779277"/>
            <a:ext cx="4185550" cy="830997"/>
          </a:xfrm>
          <a:prstGeom prst="rect">
            <a:avLst/>
          </a:prstGeom>
        </p:spPr>
        <p:txBody>
          <a:bodyPr wrap="square">
            <a:spAutoFit/>
          </a:bodyPr>
          <a:lstStyle/>
          <a:p>
            <a:pPr marL="68580" algn="just">
              <a:spcAft>
                <a:spcPts val="0"/>
              </a:spcAft>
            </a:pPr>
            <a:r>
              <a:rPr lang="zh-CN" altLang="en-US" sz="1600" kern="100" dirty="0" smtClean="0">
                <a:latin typeface="Calibri" panose="020F0502020204030204" pitchFamily="34" charset="0"/>
                <a:cs typeface="Times New Roman" panose="02020603050405020304" pitchFamily="18" charset="0"/>
              </a:rPr>
              <a:t>　　</a:t>
            </a:r>
            <a:r>
              <a:rPr lang="en-US" altLang="zh-CN" sz="1600" kern="100" dirty="0" smtClean="0">
                <a:latin typeface="+mn-ea"/>
                <a:cs typeface="Times New Roman" panose="02020603050405020304" pitchFamily="18" charset="0"/>
              </a:rPr>
              <a:t>Web</a:t>
            </a:r>
            <a:r>
              <a:rPr lang="zh-CN" altLang="zh-CN" sz="1600" kern="100" dirty="0">
                <a:latin typeface="+mn-ea"/>
                <a:cs typeface="Times New Roman" panose="02020603050405020304" pitchFamily="18" charset="0"/>
              </a:rPr>
              <a:t>浏览器需</a:t>
            </a:r>
            <a:r>
              <a:rPr lang="en-US" altLang="zh-CN" sz="1600" kern="100" dirty="0">
                <a:latin typeface="+mn-ea"/>
                <a:cs typeface="Times New Roman" panose="02020603050405020304" pitchFamily="18" charset="0"/>
              </a:rPr>
              <a:t>IE8</a:t>
            </a:r>
            <a:r>
              <a:rPr lang="zh-CN" altLang="zh-CN" sz="1600" kern="100" dirty="0">
                <a:latin typeface="+mn-ea"/>
                <a:cs typeface="Times New Roman" panose="02020603050405020304" pitchFamily="18" charset="0"/>
              </a:rPr>
              <a:t>及其以上，或其它常见浏览器如</a:t>
            </a:r>
            <a:r>
              <a:rPr lang="en-US" altLang="zh-CN" sz="1600" kern="100" dirty="0">
                <a:latin typeface="+mn-ea"/>
                <a:cs typeface="Times New Roman" panose="02020603050405020304" pitchFamily="18" charset="0"/>
              </a:rPr>
              <a:t>Google</a:t>
            </a:r>
            <a:r>
              <a:rPr lang="zh-CN" altLang="zh-CN" sz="1600" kern="100" dirty="0">
                <a:latin typeface="+mn-ea"/>
                <a:cs typeface="Times New Roman" panose="02020603050405020304" pitchFamily="18" charset="0"/>
              </a:rPr>
              <a:t>　</a:t>
            </a:r>
            <a:r>
              <a:rPr lang="en-US" altLang="zh-CN" sz="1600" kern="100" dirty="0">
                <a:latin typeface="+mn-ea"/>
                <a:cs typeface="Times New Roman" panose="02020603050405020304" pitchFamily="18" charset="0"/>
              </a:rPr>
              <a:t>Chrome</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Firefox</a:t>
            </a:r>
            <a:r>
              <a:rPr lang="zh-CN" altLang="zh-CN" sz="1600" kern="100" dirty="0">
                <a:latin typeface="+mn-ea"/>
                <a:cs typeface="Times New Roman" panose="02020603050405020304" pitchFamily="18" charset="0"/>
              </a:rPr>
              <a:t>等。</a:t>
            </a:r>
          </a:p>
          <a:p>
            <a:r>
              <a:rPr lang="zh-CN" altLang="en-US" sz="1600" kern="100" dirty="0" smtClean="0">
                <a:latin typeface="+mn-ea"/>
                <a:cs typeface="Times New Roman" panose="02020603050405020304" pitchFamily="18" charset="0"/>
              </a:rPr>
              <a:t>　　</a:t>
            </a:r>
            <a:r>
              <a:rPr lang="zh-CN" altLang="zh-CN" sz="1600" kern="100" dirty="0" smtClean="0">
                <a:latin typeface="+mn-ea"/>
                <a:cs typeface="Times New Roman" panose="02020603050405020304" pitchFamily="18" charset="0"/>
              </a:rPr>
              <a:t>手机</a:t>
            </a:r>
            <a:r>
              <a:rPr lang="zh-CN" altLang="zh-CN" sz="1600" kern="100" dirty="0">
                <a:latin typeface="+mn-ea"/>
                <a:cs typeface="Times New Roman" panose="02020603050405020304" pitchFamily="18" charset="0"/>
              </a:rPr>
              <a:t>需要安卓</a:t>
            </a:r>
            <a:r>
              <a:rPr lang="en-US" altLang="zh-CN" sz="1600" kern="100" dirty="0">
                <a:latin typeface="+mn-ea"/>
                <a:cs typeface="Times New Roman" panose="02020603050405020304" pitchFamily="18" charset="0"/>
              </a:rPr>
              <a:t>5.0</a:t>
            </a:r>
            <a:r>
              <a:rPr lang="zh-CN" altLang="zh-CN" sz="1600" kern="100" dirty="0">
                <a:latin typeface="+mn-ea"/>
                <a:cs typeface="Times New Roman" panose="02020603050405020304" pitchFamily="18" charset="0"/>
              </a:rPr>
              <a:t>及其</a:t>
            </a:r>
            <a:r>
              <a:rPr lang="zh-CN" altLang="zh-CN" sz="1600" kern="100" dirty="0" smtClean="0">
                <a:latin typeface="+mn-ea"/>
                <a:cs typeface="Times New Roman" panose="02020603050405020304" pitchFamily="18" charset="0"/>
              </a:rPr>
              <a:t>以上</a:t>
            </a:r>
            <a:r>
              <a:rPr lang="zh-CN" altLang="en-US" sz="1600" kern="100" dirty="0" smtClean="0">
                <a:latin typeface="+mn-ea"/>
                <a:cs typeface="Times New Roman" panose="02020603050405020304" pitchFamily="18" charset="0"/>
              </a:rPr>
              <a:t>，</a:t>
            </a:r>
            <a:r>
              <a:rPr lang="en-US" altLang="zh-CN" sz="1600" kern="100" dirty="0" err="1" smtClean="0">
                <a:latin typeface="+mn-ea"/>
                <a:cs typeface="Times New Roman" panose="02020603050405020304" pitchFamily="18" charset="0"/>
              </a:rPr>
              <a:t>iOS</a:t>
            </a:r>
            <a:r>
              <a:rPr lang="en-US" altLang="zh-CN" sz="1600" kern="100" dirty="0" smtClean="0">
                <a:latin typeface="+mn-ea"/>
                <a:cs typeface="Times New Roman" panose="02020603050405020304" pitchFamily="18" charset="0"/>
              </a:rPr>
              <a:t> 11</a:t>
            </a:r>
            <a:r>
              <a:rPr lang="zh-CN" altLang="en-US" sz="1600" kern="100" dirty="0" smtClean="0">
                <a:latin typeface="+mn-ea"/>
                <a:cs typeface="Times New Roman" panose="02020603050405020304" pitchFamily="18" charset="0"/>
              </a:rPr>
              <a:t>以上</a:t>
            </a:r>
            <a:endParaRPr lang="zh-CN" altLang="en-US" sz="1600" dirty="0">
              <a:latin typeface="+mn-ea"/>
            </a:endParaRPr>
          </a:p>
        </p:txBody>
      </p:sp>
    </p:spTree>
    <p:extLst>
      <p:ext uri="{BB962C8B-B14F-4D97-AF65-F5344CB8AC3E}">
        <p14:creationId xmlns:p14="http://schemas.microsoft.com/office/powerpoint/2010/main" val="8144376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硬件接口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233762" y="1512159"/>
            <a:ext cx="2855913" cy="774700"/>
          </a:xfrm>
          <a:prstGeom prst="round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0" name="圆角矩形 19"/>
          <p:cNvSpPr/>
          <p:nvPr/>
        </p:nvSpPr>
        <p:spPr>
          <a:xfrm>
            <a:off x="5326343" y="2570769"/>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42" name="组合 41"/>
          <p:cNvGrpSpPr/>
          <p:nvPr/>
        </p:nvGrpSpPr>
        <p:grpSpPr>
          <a:xfrm>
            <a:off x="1097044" y="1487521"/>
            <a:ext cx="2855913" cy="773112"/>
            <a:chOff x="2465082" y="1528216"/>
            <a:chExt cx="2855913" cy="773112"/>
          </a:xfrm>
        </p:grpSpPr>
        <p:sp>
          <p:nvSpPr>
            <p:cNvPr id="18" name="圆角矩形 17"/>
            <p:cNvSpPr/>
            <p:nvPr/>
          </p:nvSpPr>
          <p:spPr>
            <a:xfrm>
              <a:off x="2465082" y="1528216"/>
              <a:ext cx="2855913" cy="773112"/>
            </a:xfrm>
            <a:prstGeom prst="round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1" name="矩形 20"/>
            <p:cNvSpPr/>
            <p:nvPr/>
          </p:nvSpPr>
          <p:spPr>
            <a:xfrm>
              <a:off x="3413577" y="1700820"/>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服务器</a:t>
              </a:r>
              <a:endParaRPr lang="zh-CN" altLang="en-US" sz="2000" dirty="0">
                <a:solidFill>
                  <a:schemeClr val="bg1"/>
                </a:solidFill>
                <a:latin typeface="方正姚体" panose="02010601030101010101" pitchFamily="2" charset="-122"/>
                <a:ea typeface="方正姚体" panose="02010601030101010101" pitchFamily="2" charset="-122"/>
              </a:endParaRPr>
            </a:p>
          </p:txBody>
        </p:sp>
      </p:grpSp>
      <p:sp>
        <p:nvSpPr>
          <p:cNvPr id="25" name="矩形 24"/>
          <p:cNvSpPr/>
          <p:nvPr/>
        </p:nvSpPr>
        <p:spPr>
          <a:xfrm>
            <a:off x="8182256" y="1705804"/>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客户端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26" name="矩形 25"/>
          <p:cNvSpPr/>
          <p:nvPr/>
        </p:nvSpPr>
        <p:spPr>
          <a:xfrm>
            <a:off x="6274840" y="2758064"/>
            <a:ext cx="958917" cy="400110"/>
          </a:xfrm>
          <a:prstGeom prst="rect">
            <a:avLst/>
          </a:prstGeom>
        </p:spPr>
        <p:txBody>
          <a:bodyPr wrap="none">
            <a:spAutoFit/>
          </a:bodyPr>
          <a:lstStyle/>
          <a:p>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网页端</a:t>
            </a:r>
            <a:endParaRPr lang="zh-CN" altLang="en-US" sz="2000" dirty="0">
              <a:solidFill>
                <a:schemeClr val="bg1"/>
              </a:solidFill>
              <a:latin typeface="方正姚体" panose="02010601030101010101" pitchFamily="2" charset="-122"/>
              <a:ea typeface="方正姚体" panose="02010601030101010101" pitchFamily="2" charset="-122"/>
            </a:endParaRPr>
          </a:p>
        </p:txBody>
      </p:sp>
      <p:sp>
        <p:nvSpPr>
          <p:cNvPr id="43" name="圆角矩形 42"/>
          <p:cNvSpPr/>
          <p:nvPr/>
        </p:nvSpPr>
        <p:spPr>
          <a:xfrm>
            <a:off x="8972582" y="2578545"/>
            <a:ext cx="2855913" cy="774700"/>
          </a:xfrm>
          <a:prstGeom prst="round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矩形 43"/>
          <p:cNvSpPr/>
          <p:nvPr/>
        </p:nvSpPr>
        <p:spPr>
          <a:xfrm>
            <a:off x="9979268" y="2758064"/>
            <a:ext cx="870751" cy="400110"/>
          </a:xfrm>
          <a:prstGeom prst="rect">
            <a:avLst/>
          </a:prstGeom>
        </p:spPr>
        <p:txBody>
          <a:bodyPr wrap="none">
            <a:spAutoFit/>
          </a:bodyPr>
          <a:lstStyle/>
          <a:p>
            <a:r>
              <a:rPr lang="en-US" altLang="zh-CN"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APP</a:t>
            </a:r>
            <a:r>
              <a:rPr lang="zh-CN" altLang="en-US" sz="2000" b="1" dirty="0" smtClean="0">
                <a:solidFill>
                  <a:schemeClr val="bg1"/>
                </a:solidFill>
                <a:latin typeface="方正姚体" panose="02010601030101010101" pitchFamily="2" charset="-122"/>
                <a:ea typeface="方正姚体" panose="02010601030101010101" pitchFamily="2" charset="-122"/>
                <a:cs typeface="BrowalliaUPC" panose="020B0604020202020204" pitchFamily="34" charset="-34"/>
              </a:rPr>
              <a:t>端</a:t>
            </a:r>
            <a:endParaRPr lang="zh-CN" altLang="en-US" sz="2000" dirty="0">
              <a:solidFill>
                <a:schemeClr val="bg1"/>
              </a:solidFill>
              <a:latin typeface="方正姚体" panose="02010601030101010101" pitchFamily="2" charset="-122"/>
              <a:ea typeface="方正姚体" panose="02010601030101010101" pitchFamily="2" charset="-122"/>
            </a:endParaRPr>
          </a:p>
        </p:txBody>
      </p:sp>
      <p:graphicFrame>
        <p:nvGraphicFramePr>
          <p:cNvPr id="46" name="表格 45"/>
          <p:cNvGraphicFramePr>
            <a:graphicFrameLocks noGrp="1"/>
          </p:cNvGraphicFramePr>
          <p:nvPr>
            <p:extLst>
              <p:ext uri="{D42A27DB-BD31-4B8C-83A1-F6EECF244321}">
                <p14:modId xmlns:p14="http://schemas.microsoft.com/office/powerpoint/2010/main" val="503028246"/>
              </p:ext>
            </p:extLst>
          </p:nvPr>
        </p:nvGraphicFramePr>
        <p:xfrm>
          <a:off x="9664385" y="3693432"/>
          <a:ext cx="1500515" cy="2433438"/>
        </p:xfrm>
        <a:graphic>
          <a:graphicData uri="http://schemas.openxmlformats.org/drawingml/2006/table">
            <a:tbl>
              <a:tblPr firstRow="1" firstCol="1" bandRow="1">
                <a:tableStyleId>{5C22544A-7EE6-4342-B048-85BDC9FD1C3A}</a:tableStyleId>
              </a:tblPr>
              <a:tblGrid>
                <a:gridCol w="1500515">
                  <a:extLst>
                    <a:ext uri="{9D8B030D-6E8A-4147-A177-3AD203B41FA5}">
                      <a16:colId xmlns:a16="http://schemas.microsoft.com/office/drawing/2014/main" xmlns="" val="1917351872"/>
                    </a:ext>
                  </a:extLst>
                </a:gridCol>
              </a:tblGrid>
              <a:tr h="811146">
                <a:tc>
                  <a:txBody>
                    <a:bodyPr/>
                    <a:lstStyle/>
                    <a:p>
                      <a:pPr algn="just">
                        <a:spcAft>
                          <a:spcPts val="0"/>
                        </a:spcAft>
                      </a:pPr>
                      <a:r>
                        <a:rPr lang="zh-CN" altLang="en-US" sz="1050" kern="100" dirty="0" smtClean="0">
                          <a:effectLst/>
                          <a:latin typeface="+mn-lt"/>
                          <a:ea typeface="+mn-ea"/>
                          <a:cs typeface="+mn-cs"/>
                        </a:rPr>
                        <a:t>硬件</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526360284"/>
                  </a:ext>
                </a:extLst>
              </a:tr>
              <a:tr h="811146">
                <a:tc>
                  <a:txBody>
                    <a:bodyPr/>
                    <a:lstStyle/>
                    <a:p>
                      <a:pPr algn="just">
                        <a:spcAft>
                          <a:spcPts val="0"/>
                        </a:spcAft>
                      </a:pPr>
                      <a:r>
                        <a:rPr lang="en-US" sz="1050" kern="100">
                          <a:effectLst/>
                        </a:rPr>
                        <a:t>Android</a:t>
                      </a:r>
                      <a:r>
                        <a:rPr lang="zh-CN" sz="1050" kern="100">
                          <a:effectLst/>
                        </a:rPr>
                        <a:t>版本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948105249"/>
                  </a:ext>
                </a:extLst>
              </a:tr>
              <a:tr h="811146">
                <a:tc>
                  <a:txBody>
                    <a:bodyPr/>
                    <a:lstStyle/>
                    <a:p>
                      <a:pPr algn="just">
                        <a:spcAft>
                          <a:spcPts val="0"/>
                        </a:spcAft>
                      </a:pPr>
                      <a:r>
                        <a:rPr lang="en-US" sz="1050" kern="100" dirty="0">
                          <a:effectLst/>
                        </a:rPr>
                        <a:t>iOS</a:t>
                      </a:r>
                      <a:r>
                        <a:rPr lang="zh-CN" sz="1050" kern="100" dirty="0">
                          <a:effectLst/>
                        </a:rPr>
                        <a:t>版本</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73162684"/>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693977745"/>
              </p:ext>
            </p:extLst>
          </p:nvPr>
        </p:nvGraphicFramePr>
        <p:xfrm>
          <a:off x="1020750" y="2530805"/>
          <a:ext cx="3008494" cy="2442709"/>
        </p:xfrm>
        <a:graphic>
          <a:graphicData uri="http://schemas.openxmlformats.org/drawingml/2006/table">
            <a:tbl>
              <a:tblPr firstRow="1" firstCol="1" bandRow="1">
                <a:tableStyleId>{5C22544A-7EE6-4342-B048-85BDC9FD1C3A}</a:tableStyleId>
              </a:tblPr>
              <a:tblGrid>
                <a:gridCol w="1504247">
                  <a:extLst>
                    <a:ext uri="{9D8B030D-6E8A-4147-A177-3AD203B41FA5}">
                      <a16:colId xmlns:a16="http://schemas.microsoft.com/office/drawing/2014/main" xmlns="" val="1755722192"/>
                    </a:ext>
                  </a:extLst>
                </a:gridCol>
                <a:gridCol w="1504247">
                  <a:extLst>
                    <a:ext uri="{9D8B030D-6E8A-4147-A177-3AD203B41FA5}">
                      <a16:colId xmlns:a16="http://schemas.microsoft.com/office/drawing/2014/main" xmlns="" val="3190463802"/>
                    </a:ext>
                  </a:extLst>
                </a:gridCol>
              </a:tblGrid>
              <a:tr h="407118">
                <a:tc>
                  <a:txBody>
                    <a:bodyPr/>
                    <a:lstStyle/>
                    <a:p>
                      <a:pPr algn="just">
                        <a:spcAft>
                          <a:spcPts val="0"/>
                        </a:spcAft>
                      </a:pPr>
                      <a:r>
                        <a:rPr lang="zh-CN" sz="1050" kern="100" dirty="0">
                          <a:effectLst/>
                        </a:rPr>
                        <a:t>项目</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接口信息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629272702"/>
                  </a:ext>
                </a:extLst>
              </a:tr>
              <a:tr h="407118">
                <a:tc>
                  <a:txBody>
                    <a:bodyPr/>
                    <a:lstStyle/>
                    <a:p>
                      <a:pPr algn="just">
                        <a:spcAft>
                          <a:spcPts val="0"/>
                        </a:spcAft>
                      </a:pPr>
                      <a:r>
                        <a:rPr lang="zh-CN" sz="1050" kern="100">
                          <a:effectLst/>
                        </a:rPr>
                        <a:t>主频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当前主流配置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2840113285"/>
                  </a:ext>
                </a:extLst>
              </a:tr>
              <a:tr h="407118">
                <a:tc>
                  <a:txBody>
                    <a:bodyPr/>
                    <a:lstStyle/>
                    <a:p>
                      <a:pPr algn="just">
                        <a:spcAft>
                          <a:spcPts val="0"/>
                        </a:spcAft>
                      </a:pPr>
                      <a:r>
                        <a:rPr lang="zh-CN" sz="1050" kern="100">
                          <a:effectLst/>
                        </a:rPr>
                        <a:t>硬盘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2T</a:t>
                      </a:r>
                      <a:r>
                        <a:rPr lang="zh-CN" sz="1050" kern="100">
                          <a:effectLst/>
                        </a:rPr>
                        <a:t>硬盘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826495771"/>
                  </a:ext>
                </a:extLst>
              </a:tr>
              <a:tr h="814237">
                <a:tc>
                  <a:txBody>
                    <a:bodyPr/>
                    <a:lstStyle/>
                    <a:p>
                      <a:pPr algn="just">
                        <a:spcAft>
                          <a:spcPts val="0"/>
                        </a:spcAft>
                      </a:pPr>
                      <a:r>
                        <a:rPr lang="zh-CN" sz="1050" kern="100">
                          <a:effectLst/>
                        </a:rPr>
                        <a:t>网络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浙江大学城市学院校园网（</a:t>
                      </a:r>
                      <a:r>
                        <a:rPr lang="en-US" sz="1050" kern="100">
                          <a:effectLst/>
                        </a:rPr>
                        <a:t>L2TP</a:t>
                      </a:r>
                      <a:r>
                        <a:rPr lang="zh-CN" sz="1050" kern="100">
                          <a:effectLst/>
                        </a:rPr>
                        <a:t>），</a:t>
                      </a:r>
                      <a:r>
                        <a:rPr lang="en-US" sz="1050" kern="100">
                          <a:effectLst/>
                        </a:rPr>
                        <a:t>100M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377920353"/>
                  </a:ext>
                </a:extLst>
              </a:tr>
              <a:tr h="407118">
                <a:tc>
                  <a:txBody>
                    <a:bodyPr/>
                    <a:lstStyle/>
                    <a:p>
                      <a:pPr algn="just">
                        <a:spcAft>
                          <a:spcPts val="0"/>
                        </a:spcAft>
                      </a:pPr>
                      <a:r>
                        <a:rPr lang="zh-CN" sz="1050" kern="100">
                          <a:effectLst/>
                        </a:rPr>
                        <a:t>备份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数据备份采用</a:t>
                      </a:r>
                      <a:r>
                        <a:rPr lang="en-US" sz="1050" kern="100" dirty="0">
                          <a:effectLst/>
                        </a:rPr>
                        <a:t>RAID-5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92146861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97770955"/>
              </p:ext>
            </p:extLst>
          </p:nvPr>
        </p:nvGraphicFramePr>
        <p:xfrm>
          <a:off x="5250051" y="3693433"/>
          <a:ext cx="3008494" cy="2433436"/>
        </p:xfrm>
        <a:graphic>
          <a:graphicData uri="http://schemas.openxmlformats.org/drawingml/2006/table">
            <a:tbl>
              <a:tblPr firstRow="1" firstCol="1" bandRow="1">
                <a:tableStyleId>{5C22544A-7EE6-4342-B048-85BDC9FD1C3A}</a:tableStyleId>
              </a:tblPr>
              <a:tblGrid>
                <a:gridCol w="1504247">
                  <a:extLst>
                    <a:ext uri="{9D8B030D-6E8A-4147-A177-3AD203B41FA5}">
                      <a16:colId xmlns:a16="http://schemas.microsoft.com/office/drawing/2014/main" xmlns="" val="1017524984"/>
                    </a:ext>
                  </a:extLst>
                </a:gridCol>
                <a:gridCol w="1504247">
                  <a:extLst>
                    <a:ext uri="{9D8B030D-6E8A-4147-A177-3AD203B41FA5}">
                      <a16:colId xmlns:a16="http://schemas.microsoft.com/office/drawing/2014/main" xmlns="" val="4291544128"/>
                    </a:ext>
                  </a:extLst>
                </a:gridCol>
              </a:tblGrid>
              <a:tr h="608359">
                <a:tc>
                  <a:txBody>
                    <a:bodyPr/>
                    <a:lstStyle/>
                    <a:p>
                      <a:pPr algn="just">
                        <a:spcAft>
                          <a:spcPts val="0"/>
                        </a:spcAft>
                      </a:pPr>
                      <a:r>
                        <a:rPr lang="zh-CN" sz="1050" kern="100">
                          <a:effectLst/>
                        </a:rPr>
                        <a:t>项目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接口信息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58788059"/>
                  </a:ext>
                </a:extLst>
              </a:tr>
              <a:tr h="608359">
                <a:tc>
                  <a:txBody>
                    <a:bodyPr/>
                    <a:lstStyle/>
                    <a:p>
                      <a:pPr algn="just">
                        <a:spcAft>
                          <a:spcPts val="0"/>
                        </a:spcAft>
                      </a:pPr>
                      <a:r>
                        <a:rPr lang="zh-CN" sz="1050" kern="100">
                          <a:effectLst/>
                        </a:rPr>
                        <a:t>主频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当前主流配置即可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807195180"/>
                  </a:ext>
                </a:extLst>
              </a:tr>
              <a:tr h="608359">
                <a:tc>
                  <a:txBody>
                    <a:bodyPr/>
                    <a:lstStyle/>
                    <a:p>
                      <a:pPr algn="just">
                        <a:spcAft>
                          <a:spcPts val="0"/>
                        </a:spcAft>
                      </a:pPr>
                      <a:r>
                        <a:rPr lang="zh-CN" sz="1050" kern="100">
                          <a:effectLst/>
                        </a:rPr>
                        <a:t>显卡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1440*900</a:t>
                      </a:r>
                      <a:r>
                        <a:rPr lang="zh-CN" sz="1050" kern="100">
                          <a:effectLst/>
                        </a:rPr>
                        <a:t>以上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980514523"/>
                  </a:ext>
                </a:extLst>
              </a:tr>
              <a:tr h="608359">
                <a:tc>
                  <a:txBody>
                    <a:bodyPr/>
                    <a:lstStyle/>
                    <a:p>
                      <a:pPr algn="just">
                        <a:spcAft>
                          <a:spcPts val="0"/>
                        </a:spcAft>
                      </a:pPr>
                      <a:r>
                        <a:rPr lang="zh-CN" sz="1050" kern="100">
                          <a:effectLst/>
                        </a:rPr>
                        <a:t>网卡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浙江大学城市学院校园网（</a:t>
                      </a:r>
                      <a:r>
                        <a:rPr lang="en-US" sz="1050" kern="100" dirty="0">
                          <a:effectLst/>
                        </a:rPr>
                        <a:t>L2TP</a:t>
                      </a:r>
                      <a:r>
                        <a:rPr lang="zh-CN" sz="1050" kern="100" dirty="0">
                          <a:effectLst/>
                        </a:rPr>
                        <a:t>），</a:t>
                      </a:r>
                      <a:r>
                        <a:rPr lang="en-US" sz="1050" kern="100" dirty="0">
                          <a:effectLst/>
                        </a:rPr>
                        <a:t>10M</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27625767"/>
                  </a:ext>
                </a:extLst>
              </a:tr>
            </a:tbl>
          </a:graphicData>
        </a:graphic>
      </p:graphicFrame>
    </p:spTree>
    <p:extLst>
      <p:ext uri="{BB962C8B-B14F-4D97-AF65-F5344CB8AC3E}">
        <p14:creationId xmlns:p14="http://schemas.microsoft.com/office/powerpoint/2010/main" val="2209237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时序图示例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96439" y="1268361"/>
            <a:ext cx="10399121" cy="5377258"/>
            <a:chOff x="1064333" y="1394709"/>
            <a:chExt cx="10063332" cy="5377258"/>
          </a:xfrm>
        </p:grpSpPr>
        <p:pic>
          <p:nvPicPr>
            <p:cNvPr id="14" name="图片 13"/>
            <p:cNvPicPr>
              <a:picLocks noChangeAspect="1"/>
            </p:cNvPicPr>
            <p:nvPr/>
          </p:nvPicPr>
          <p:blipFill>
            <a:blip r:embed="rId3"/>
            <a:stretch>
              <a:fillRect/>
            </a:stretch>
          </p:blipFill>
          <p:spPr>
            <a:xfrm>
              <a:off x="1064333" y="1394709"/>
              <a:ext cx="10063332" cy="5377258"/>
            </a:xfrm>
            <a:prstGeom prst="rect">
              <a:avLst/>
            </a:prstGeom>
          </p:spPr>
        </p:pic>
        <p:sp>
          <p:nvSpPr>
            <p:cNvPr id="4" name="文本框 3"/>
            <p:cNvSpPr txBox="1"/>
            <p:nvPr/>
          </p:nvSpPr>
          <p:spPr>
            <a:xfrm>
              <a:off x="4986973" y="6464190"/>
              <a:ext cx="2218053" cy="307777"/>
            </a:xfrm>
            <a:prstGeom prst="rect">
              <a:avLst/>
            </a:prstGeom>
            <a:noFill/>
          </p:spPr>
          <p:txBody>
            <a:bodyPr wrap="square" rtlCol="0">
              <a:spAutoFit/>
            </a:bodyPr>
            <a:lstStyle/>
            <a:p>
              <a:r>
                <a:rPr lang="zh-CN" altLang="en-US" sz="1400" dirty="0"/>
                <a:t>时序</a:t>
              </a:r>
              <a:r>
                <a:rPr lang="zh-CN" altLang="en-US" sz="1400" dirty="0" smtClean="0"/>
                <a:t>图</a:t>
              </a:r>
              <a:r>
                <a:rPr lang="en-US" altLang="zh-CN" sz="1400" dirty="0" smtClean="0"/>
                <a:t>-</a:t>
              </a:r>
              <a:r>
                <a:rPr lang="zh-CN" altLang="en-US" sz="1400" dirty="0" smtClean="0"/>
                <a:t>学生修改密码用例</a:t>
              </a:r>
              <a:endParaRPr lang="zh-CN" altLang="en-US" sz="1400" dirty="0"/>
            </a:p>
          </p:txBody>
        </p:sp>
      </p:grpSp>
    </p:spTree>
    <p:extLst>
      <p:ext uri="{BB962C8B-B14F-4D97-AF65-F5344CB8AC3E}">
        <p14:creationId xmlns:p14="http://schemas.microsoft.com/office/powerpoint/2010/main" val="10220964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686991" y="4683764"/>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04</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230504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62" y="115184"/>
            <a:ext cx="40318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项目里程碑</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 xmlns:a16="http://schemas.microsoft.com/office/drawing/2014/main" id="{FB859892-9953-422D-8403-184D6762195E}"/>
              </a:ext>
            </a:extLst>
          </p:cNvPr>
          <p:cNvSpPr/>
          <p:nvPr/>
        </p:nvSpPr>
        <p:spPr>
          <a:xfrm>
            <a:off x="3393933" y="3190609"/>
            <a:ext cx="44078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01</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sp>
        <p:nvSpPr>
          <p:cNvPr id="102" name="Rectangle 10">
            <a:extLst>
              <a:ext uri="{FF2B5EF4-FFF2-40B4-BE49-F238E27FC236}">
                <a16:creationId xmlns="" xmlns:a16="http://schemas.microsoft.com/office/drawing/2014/main" id="{F64BD969-EE1D-45A7-A61A-78C12D284756}"/>
              </a:ext>
            </a:extLst>
          </p:cNvPr>
          <p:cNvSpPr/>
          <p:nvPr/>
        </p:nvSpPr>
        <p:spPr>
          <a:xfrm>
            <a:off x="0" y="3871318"/>
            <a:ext cx="12191999" cy="297700"/>
          </a:xfrm>
          <a:prstGeom prst="rect">
            <a:avLst/>
          </a:prstGeom>
          <a:gradFill flip="none" rotWithShape="1">
            <a:gsLst>
              <a:gs pos="52000">
                <a:srgbClr val="5858AC"/>
              </a:gs>
              <a:gs pos="0">
                <a:srgbClr val="DA57A3"/>
              </a:gs>
              <a:gs pos="24000">
                <a:srgbClr val="873DAB"/>
              </a:gs>
              <a:gs pos="77000">
                <a:srgbClr val="2280C3"/>
              </a:gs>
              <a:gs pos="100000">
                <a:srgbClr val="2EA7B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4E9F8E"/>
              </a:solidFill>
            </a:endParaRPr>
          </a:p>
        </p:txBody>
      </p:sp>
      <p:grpSp>
        <p:nvGrpSpPr>
          <p:cNvPr id="151" name="组合 150">
            <a:extLst>
              <a:ext uri="{FF2B5EF4-FFF2-40B4-BE49-F238E27FC236}">
                <a16:creationId xmlns="" xmlns:a16="http://schemas.microsoft.com/office/drawing/2014/main" id="{49F67273-8C4E-442C-AFE7-2C6E6BBD81C8}"/>
              </a:ext>
            </a:extLst>
          </p:cNvPr>
          <p:cNvGrpSpPr/>
          <p:nvPr/>
        </p:nvGrpSpPr>
        <p:grpSpPr>
          <a:xfrm>
            <a:off x="462674" y="2165332"/>
            <a:ext cx="2262158" cy="1705983"/>
            <a:chOff x="936555" y="2165333"/>
            <a:chExt cx="2262158" cy="1705983"/>
          </a:xfrm>
        </p:grpSpPr>
        <p:grpSp>
          <p:nvGrpSpPr>
            <p:cNvPr id="125" name="组合 124">
              <a:extLst>
                <a:ext uri="{FF2B5EF4-FFF2-40B4-BE49-F238E27FC236}">
                  <a16:creationId xmlns="" xmlns:a16="http://schemas.microsoft.com/office/drawing/2014/main" id="{65C678CF-5708-4F77-99AD-EDFE21E6BAF8}"/>
                </a:ext>
              </a:extLst>
            </p:cNvPr>
            <p:cNvGrpSpPr/>
            <p:nvPr/>
          </p:nvGrpSpPr>
          <p:grpSpPr>
            <a:xfrm>
              <a:off x="1847242" y="2892908"/>
              <a:ext cx="440786" cy="978408"/>
              <a:chOff x="1788503" y="2939796"/>
              <a:chExt cx="890516" cy="978408"/>
            </a:xfrm>
          </p:grpSpPr>
          <p:sp>
            <p:nvSpPr>
              <p:cNvPr id="126" name="五边形 14">
                <a:extLst>
                  <a:ext uri="{FF2B5EF4-FFF2-40B4-BE49-F238E27FC236}">
                    <a16:creationId xmlns="" xmlns:a16="http://schemas.microsoft.com/office/drawing/2014/main" id="{A3040B41-0F28-4393-A7C4-453127B92D61}"/>
                  </a:ext>
                </a:extLst>
              </p:cNvPr>
              <p:cNvSpPr/>
              <p:nvPr/>
            </p:nvSpPr>
            <p:spPr>
              <a:xfrm rot="16200000">
                <a:off x="1744557" y="3027405"/>
                <a:ext cx="978408" cy="803189"/>
              </a:xfrm>
              <a:prstGeom prst="homePlate">
                <a:avLst>
                  <a:gd name="adj" fmla="val 31538"/>
                </a:avLst>
              </a:prstGeom>
              <a:solidFill>
                <a:srgbClr val="289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a:extLst>
                  <a:ext uri="{FF2B5EF4-FFF2-40B4-BE49-F238E27FC236}">
                    <a16:creationId xmlns="" xmlns:a16="http://schemas.microsoft.com/office/drawing/2014/main" id="{C3B701EE-95E1-4DE9-A8F8-43A0DEFDE784}"/>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01</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37" name="矩形 136">
              <a:extLst>
                <a:ext uri="{FF2B5EF4-FFF2-40B4-BE49-F238E27FC236}">
                  <a16:creationId xmlns="" xmlns:a16="http://schemas.microsoft.com/office/drawing/2014/main" id="{6C8D4703-820E-48A2-B53F-3CF8A7326D50}"/>
                </a:ext>
              </a:extLst>
            </p:cNvPr>
            <p:cNvSpPr/>
            <p:nvPr/>
          </p:nvSpPr>
          <p:spPr>
            <a:xfrm>
              <a:off x="936555" y="2165333"/>
              <a:ext cx="2262158" cy="369332"/>
            </a:xfrm>
            <a:prstGeom prst="rect">
              <a:avLst/>
            </a:prstGeom>
          </p:spPr>
          <p:txBody>
            <a:bodyPr wrap="none">
              <a:spAutoFit/>
            </a:bodyPr>
            <a:lstStyle/>
            <a:p>
              <a:pPr algn="just">
                <a:spcAft>
                  <a:spcPts val="0"/>
                </a:spcAft>
              </a:pPr>
              <a:r>
                <a:rPr lang="zh-CN" altLang="zh-CN" b="1" kern="100" dirty="0"/>
                <a:t>《项目可行性报告》</a:t>
              </a:r>
              <a:endParaRPr lang="zh-CN" altLang="zh-CN" b="1" kern="100" dirty="0">
                <a:latin typeface="Calibri" panose="020F0502020204030204" pitchFamily="34" charset="0"/>
                <a:cs typeface="Times New Roman" panose="02020603050405020304" pitchFamily="18" charset="0"/>
              </a:endParaRPr>
            </a:p>
          </p:txBody>
        </p:sp>
        <p:sp>
          <p:nvSpPr>
            <p:cNvPr id="138" name="矩形 137">
              <a:extLst>
                <a:ext uri="{FF2B5EF4-FFF2-40B4-BE49-F238E27FC236}">
                  <a16:creationId xmlns="" xmlns:a16="http://schemas.microsoft.com/office/drawing/2014/main" id="{CD4006BC-8041-4C03-A522-4BCC28CA3173}"/>
                </a:ext>
              </a:extLst>
            </p:cNvPr>
            <p:cNvSpPr/>
            <p:nvPr/>
          </p:nvSpPr>
          <p:spPr>
            <a:xfrm>
              <a:off x="1495202" y="2566825"/>
              <a:ext cx="1144865" cy="369332"/>
            </a:xfrm>
            <a:prstGeom prst="rect">
              <a:avLst/>
            </a:prstGeom>
          </p:spPr>
          <p:txBody>
            <a:bodyPr wrap="none">
              <a:spAutoFit/>
            </a:bodyPr>
            <a:lstStyle/>
            <a:p>
              <a:pPr algn="ctr">
                <a:spcAft>
                  <a:spcPts val="0"/>
                </a:spcAft>
              </a:pPr>
              <a:r>
                <a:rPr lang="en-US" altLang="zh-CN" kern="100" dirty="0"/>
                <a:t>2018-9-28</a:t>
              </a:r>
              <a:endParaRPr lang="zh-CN" altLang="zh-CN" kern="100" dirty="0">
                <a:latin typeface="Calibri" panose="020F0502020204030204" pitchFamily="34" charset="0"/>
                <a:cs typeface="Times New Roman" panose="02020603050405020304" pitchFamily="18" charset="0"/>
              </a:endParaRPr>
            </a:p>
          </p:txBody>
        </p:sp>
      </p:grpSp>
      <p:grpSp>
        <p:nvGrpSpPr>
          <p:cNvPr id="155" name="组合 154">
            <a:extLst>
              <a:ext uri="{FF2B5EF4-FFF2-40B4-BE49-F238E27FC236}">
                <a16:creationId xmlns="" xmlns:a16="http://schemas.microsoft.com/office/drawing/2014/main" id="{DD26CB14-DE21-43B1-AB6E-6F7EA4B1383F}"/>
              </a:ext>
            </a:extLst>
          </p:cNvPr>
          <p:cNvGrpSpPr/>
          <p:nvPr/>
        </p:nvGrpSpPr>
        <p:grpSpPr>
          <a:xfrm>
            <a:off x="2128450" y="4169016"/>
            <a:ext cx="1569660" cy="1859381"/>
            <a:chOff x="2368669" y="4169016"/>
            <a:chExt cx="1569660" cy="1859381"/>
          </a:xfrm>
        </p:grpSpPr>
        <p:grpSp>
          <p:nvGrpSpPr>
            <p:cNvPr id="122" name="组合 121">
              <a:extLst>
                <a:ext uri="{FF2B5EF4-FFF2-40B4-BE49-F238E27FC236}">
                  <a16:creationId xmlns="" xmlns:a16="http://schemas.microsoft.com/office/drawing/2014/main" id="{C9711F8F-AAA8-4921-9D54-A58DC3935BBD}"/>
                </a:ext>
              </a:extLst>
            </p:cNvPr>
            <p:cNvGrpSpPr/>
            <p:nvPr/>
          </p:nvGrpSpPr>
          <p:grpSpPr>
            <a:xfrm rot="10800000">
              <a:off x="2933106" y="4169016"/>
              <a:ext cx="440786" cy="978408"/>
              <a:chOff x="1788503" y="2939796"/>
              <a:chExt cx="890516" cy="978408"/>
            </a:xfrm>
          </p:grpSpPr>
          <p:sp>
            <p:nvSpPr>
              <p:cNvPr id="123" name="五边形 14">
                <a:extLst>
                  <a:ext uri="{FF2B5EF4-FFF2-40B4-BE49-F238E27FC236}">
                    <a16:creationId xmlns="" xmlns:a16="http://schemas.microsoft.com/office/drawing/2014/main" id="{49C9434C-646C-457B-949F-9524C92D9AAC}"/>
                  </a:ext>
                </a:extLst>
              </p:cNvPr>
              <p:cNvSpPr/>
              <p:nvPr/>
            </p:nvSpPr>
            <p:spPr>
              <a:xfrm rot="16200000">
                <a:off x="1744557" y="3027405"/>
                <a:ext cx="978408" cy="803189"/>
              </a:xfrm>
              <a:prstGeom prst="homePlate">
                <a:avLst>
                  <a:gd name="adj" fmla="val 31538"/>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矩形 123">
                <a:extLst>
                  <a:ext uri="{FF2B5EF4-FFF2-40B4-BE49-F238E27FC236}">
                    <a16:creationId xmlns="" xmlns:a16="http://schemas.microsoft.com/office/drawing/2014/main" id="{4619E385-DACF-45DD-A291-8DCBF0F71B9C}"/>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02</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39" name="矩形 138">
              <a:extLst>
                <a:ext uri="{FF2B5EF4-FFF2-40B4-BE49-F238E27FC236}">
                  <a16:creationId xmlns="" xmlns:a16="http://schemas.microsoft.com/office/drawing/2014/main" id="{00793E56-94A2-4F5E-80BD-A2A22B211646}"/>
                </a:ext>
              </a:extLst>
            </p:cNvPr>
            <p:cNvSpPr/>
            <p:nvPr/>
          </p:nvSpPr>
          <p:spPr>
            <a:xfrm>
              <a:off x="2368669" y="5659065"/>
              <a:ext cx="1569660" cy="369332"/>
            </a:xfrm>
            <a:prstGeom prst="rect">
              <a:avLst/>
            </a:prstGeom>
          </p:spPr>
          <p:txBody>
            <a:bodyPr wrap="none">
              <a:spAutoFit/>
            </a:bodyPr>
            <a:lstStyle/>
            <a:p>
              <a:pPr algn="just">
                <a:spcAft>
                  <a:spcPts val="0"/>
                </a:spcAft>
              </a:pPr>
              <a:r>
                <a:rPr lang="zh-CN" altLang="zh-CN" b="1" kern="100" dirty="0"/>
                <a:t>《项目章程》</a:t>
              </a:r>
              <a:endParaRPr lang="zh-CN" altLang="zh-CN" b="1" kern="100" dirty="0">
                <a:latin typeface="Calibri" panose="020F0502020204030204" pitchFamily="34" charset="0"/>
                <a:cs typeface="Times New Roman" panose="02020603050405020304" pitchFamily="18" charset="0"/>
              </a:endParaRPr>
            </a:p>
          </p:txBody>
        </p:sp>
        <p:sp>
          <p:nvSpPr>
            <p:cNvPr id="140" name="矩形 139">
              <a:extLst>
                <a:ext uri="{FF2B5EF4-FFF2-40B4-BE49-F238E27FC236}">
                  <a16:creationId xmlns="" xmlns:a16="http://schemas.microsoft.com/office/drawing/2014/main" id="{8F5DD7CC-56AF-47FE-A414-0E70C99CF9DE}"/>
                </a:ext>
              </a:extLst>
            </p:cNvPr>
            <p:cNvSpPr/>
            <p:nvPr/>
          </p:nvSpPr>
          <p:spPr>
            <a:xfrm>
              <a:off x="2572976" y="5288846"/>
              <a:ext cx="1144865" cy="369332"/>
            </a:xfrm>
            <a:prstGeom prst="rect">
              <a:avLst/>
            </a:prstGeom>
          </p:spPr>
          <p:txBody>
            <a:bodyPr wrap="none">
              <a:spAutoFit/>
            </a:bodyPr>
            <a:lstStyle/>
            <a:p>
              <a:r>
                <a:rPr lang="en-US" altLang="zh-CN" kern="100" dirty="0"/>
                <a:t>2018-9-29</a:t>
              </a:r>
              <a:endParaRPr lang="zh-CN" altLang="en-US" dirty="0"/>
            </a:p>
          </p:txBody>
        </p:sp>
      </p:grpSp>
      <p:grpSp>
        <p:nvGrpSpPr>
          <p:cNvPr id="152" name="组合 151">
            <a:extLst>
              <a:ext uri="{FF2B5EF4-FFF2-40B4-BE49-F238E27FC236}">
                <a16:creationId xmlns="" xmlns:a16="http://schemas.microsoft.com/office/drawing/2014/main" id="{BEFFC38D-C320-4E06-9AB5-803777C9A1FB}"/>
              </a:ext>
            </a:extLst>
          </p:cNvPr>
          <p:cNvGrpSpPr/>
          <p:nvPr/>
        </p:nvGrpSpPr>
        <p:grpSpPr>
          <a:xfrm>
            <a:off x="3380377" y="2164691"/>
            <a:ext cx="2031325" cy="1706623"/>
            <a:chOff x="3431177" y="2164691"/>
            <a:chExt cx="2031325" cy="1706623"/>
          </a:xfrm>
        </p:grpSpPr>
        <p:grpSp>
          <p:nvGrpSpPr>
            <p:cNvPr id="128" name="组合 127">
              <a:extLst>
                <a:ext uri="{FF2B5EF4-FFF2-40B4-BE49-F238E27FC236}">
                  <a16:creationId xmlns="" xmlns:a16="http://schemas.microsoft.com/office/drawing/2014/main" id="{FCD26AD8-F4A4-4B0E-91AE-ACB73C1DE0A5}"/>
                </a:ext>
              </a:extLst>
            </p:cNvPr>
            <p:cNvGrpSpPr/>
            <p:nvPr/>
          </p:nvGrpSpPr>
          <p:grpSpPr>
            <a:xfrm>
              <a:off x="4226447" y="2892906"/>
              <a:ext cx="440786" cy="978408"/>
              <a:chOff x="1788503" y="2939796"/>
              <a:chExt cx="890516" cy="978408"/>
            </a:xfrm>
          </p:grpSpPr>
          <p:sp>
            <p:nvSpPr>
              <p:cNvPr id="129" name="五边形 14">
                <a:extLst>
                  <a:ext uri="{FF2B5EF4-FFF2-40B4-BE49-F238E27FC236}">
                    <a16:creationId xmlns="" xmlns:a16="http://schemas.microsoft.com/office/drawing/2014/main" id="{464C04F0-3E67-4C9C-8C83-AC5503DB2885}"/>
                  </a:ext>
                </a:extLst>
              </p:cNvPr>
              <p:cNvSpPr/>
              <p:nvPr/>
            </p:nvSpPr>
            <p:spPr>
              <a:xfrm rot="16200000">
                <a:off x="1744557" y="3027405"/>
                <a:ext cx="978408" cy="803189"/>
              </a:xfrm>
              <a:prstGeom prst="homePlate">
                <a:avLst>
                  <a:gd name="adj" fmla="val 31538"/>
                </a:avLst>
              </a:prstGeom>
              <a:solidFill>
                <a:srgbClr val="3D6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0" name="矩形 129">
                <a:extLst>
                  <a:ext uri="{FF2B5EF4-FFF2-40B4-BE49-F238E27FC236}">
                    <a16:creationId xmlns="" xmlns:a16="http://schemas.microsoft.com/office/drawing/2014/main" id="{24E03BFF-A57F-4604-9A8F-A59D17D85483}"/>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03</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1" name="矩形 140">
              <a:extLst>
                <a:ext uri="{FF2B5EF4-FFF2-40B4-BE49-F238E27FC236}">
                  <a16:creationId xmlns="" xmlns:a16="http://schemas.microsoft.com/office/drawing/2014/main" id="{BA42CB22-D7E9-4E54-8301-B53F0F2366AA}"/>
                </a:ext>
              </a:extLst>
            </p:cNvPr>
            <p:cNvSpPr/>
            <p:nvPr/>
          </p:nvSpPr>
          <p:spPr>
            <a:xfrm>
              <a:off x="3431177" y="2164691"/>
              <a:ext cx="2031325" cy="369332"/>
            </a:xfrm>
            <a:prstGeom prst="rect">
              <a:avLst/>
            </a:prstGeom>
          </p:spPr>
          <p:txBody>
            <a:bodyPr wrap="none">
              <a:spAutoFit/>
            </a:bodyPr>
            <a:lstStyle/>
            <a:p>
              <a:r>
                <a:rPr lang="zh-CN" altLang="zh-CN" b="1" kern="100" dirty="0"/>
                <a:t>《需求工程计划》</a:t>
              </a:r>
              <a:endParaRPr lang="zh-CN" altLang="en-US" b="1" dirty="0"/>
            </a:p>
          </p:txBody>
        </p:sp>
        <p:sp>
          <p:nvSpPr>
            <p:cNvPr id="142" name="矩形 141">
              <a:extLst>
                <a:ext uri="{FF2B5EF4-FFF2-40B4-BE49-F238E27FC236}">
                  <a16:creationId xmlns="" xmlns:a16="http://schemas.microsoft.com/office/drawing/2014/main" id="{9EED1009-7CC5-40D6-9A20-209729F23F65}"/>
                </a:ext>
              </a:extLst>
            </p:cNvPr>
            <p:cNvSpPr/>
            <p:nvPr/>
          </p:nvSpPr>
          <p:spPr>
            <a:xfrm>
              <a:off x="3815897" y="2469269"/>
              <a:ext cx="1261884" cy="369332"/>
            </a:xfrm>
            <a:prstGeom prst="rect">
              <a:avLst/>
            </a:prstGeom>
          </p:spPr>
          <p:txBody>
            <a:bodyPr wrap="none">
              <a:spAutoFit/>
            </a:bodyPr>
            <a:lstStyle/>
            <a:p>
              <a:r>
                <a:rPr lang="en-US" altLang="zh-CN" kern="100" dirty="0"/>
                <a:t>2018-11-25</a:t>
              </a:r>
              <a:endParaRPr lang="zh-CN" altLang="en-US" dirty="0"/>
            </a:p>
          </p:txBody>
        </p:sp>
      </p:grpSp>
      <p:grpSp>
        <p:nvGrpSpPr>
          <p:cNvPr id="156" name="组合 155">
            <a:extLst>
              <a:ext uri="{FF2B5EF4-FFF2-40B4-BE49-F238E27FC236}">
                <a16:creationId xmlns="" xmlns:a16="http://schemas.microsoft.com/office/drawing/2014/main" id="{FA2224A2-D0B2-4ECB-BE56-86F46FF53DC8}"/>
              </a:ext>
            </a:extLst>
          </p:cNvPr>
          <p:cNvGrpSpPr/>
          <p:nvPr/>
        </p:nvGrpSpPr>
        <p:grpSpPr>
          <a:xfrm>
            <a:off x="4464782" y="4152843"/>
            <a:ext cx="2723823" cy="1875554"/>
            <a:chOff x="4201172" y="4169017"/>
            <a:chExt cx="2723823" cy="1875554"/>
          </a:xfrm>
        </p:grpSpPr>
        <p:grpSp>
          <p:nvGrpSpPr>
            <p:cNvPr id="113" name="组合 112">
              <a:extLst>
                <a:ext uri="{FF2B5EF4-FFF2-40B4-BE49-F238E27FC236}">
                  <a16:creationId xmlns="" xmlns:a16="http://schemas.microsoft.com/office/drawing/2014/main" id="{AA980083-1B9F-4077-BE6E-E10FB38FB022}"/>
                </a:ext>
              </a:extLst>
            </p:cNvPr>
            <p:cNvGrpSpPr/>
            <p:nvPr/>
          </p:nvGrpSpPr>
          <p:grpSpPr>
            <a:xfrm rot="10800000">
              <a:off x="5347207" y="4169017"/>
              <a:ext cx="440786" cy="978408"/>
              <a:chOff x="1788503" y="2939796"/>
              <a:chExt cx="890516" cy="978408"/>
            </a:xfrm>
          </p:grpSpPr>
          <p:sp>
            <p:nvSpPr>
              <p:cNvPr id="114" name="五边形 14">
                <a:extLst>
                  <a:ext uri="{FF2B5EF4-FFF2-40B4-BE49-F238E27FC236}">
                    <a16:creationId xmlns="" xmlns:a16="http://schemas.microsoft.com/office/drawing/2014/main" id="{4F6DB4DF-B2E0-44FF-AAA0-8CFDAD05A027}"/>
                  </a:ext>
                </a:extLst>
              </p:cNvPr>
              <p:cNvSpPr/>
              <p:nvPr/>
            </p:nvSpPr>
            <p:spPr>
              <a:xfrm rot="16200000">
                <a:off x="1744557" y="3027405"/>
                <a:ext cx="978408" cy="803189"/>
              </a:xfrm>
              <a:prstGeom prst="homePlate">
                <a:avLst>
                  <a:gd name="adj" fmla="val 31538"/>
                </a:avLst>
              </a:prstGeom>
              <a:solidFill>
                <a:srgbClr val="555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矩形 114">
                <a:extLst>
                  <a:ext uri="{FF2B5EF4-FFF2-40B4-BE49-F238E27FC236}">
                    <a16:creationId xmlns="" xmlns:a16="http://schemas.microsoft.com/office/drawing/2014/main" id="{FAF9D475-E4EC-4879-B23F-FD1748C79852}"/>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04</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3" name="矩形 142">
              <a:extLst>
                <a:ext uri="{FF2B5EF4-FFF2-40B4-BE49-F238E27FC236}">
                  <a16:creationId xmlns="" xmlns:a16="http://schemas.microsoft.com/office/drawing/2014/main" id="{5FAB3635-8DDF-47E5-9F2E-1376C4E3D774}"/>
                </a:ext>
              </a:extLst>
            </p:cNvPr>
            <p:cNvSpPr/>
            <p:nvPr/>
          </p:nvSpPr>
          <p:spPr>
            <a:xfrm>
              <a:off x="4201172" y="5675239"/>
              <a:ext cx="2723823" cy="369332"/>
            </a:xfrm>
            <a:prstGeom prst="rect">
              <a:avLst/>
            </a:prstGeom>
          </p:spPr>
          <p:txBody>
            <a:bodyPr wrap="none">
              <a:spAutoFit/>
            </a:bodyPr>
            <a:lstStyle/>
            <a:p>
              <a:r>
                <a:rPr lang="zh-CN" altLang="zh-CN" b="1" kern="100" dirty="0"/>
                <a:t>《软件需求规格说明书》</a:t>
              </a:r>
              <a:endParaRPr lang="zh-CN" altLang="en-US" b="1" dirty="0"/>
            </a:p>
          </p:txBody>
        </p:sp>
        <p:sp>
          <p:nvSpPr>
            <p:cNvPr id="144" name="矩形 143">
              <a:extLst>
                <a:ext uri="{FF2B5EF4-FFF2-40B4-BE49-F238E27FC236}">
                  <a16:creationId xmlns="" xmlns:a16="http://schemas.microsoft.com/office/drawing/2014/main" id="{FABCB04A-8B6A-4B9A-9635-2A669D144ACA}"/>
                </a:ext>
              </a:extLst>
            </p:cNvPr>
            <p:cNvSpPr/>
            <p:nvPr/>
          </p:nvSpPr>
          <p:spPr>
            <a:xfrm>
              <a:off x="4915566" y="5286208"/>
              <a:ext cx="1261884" cy="369332"/>
            </a:xfrm>
            <a:prstGeom prst="rect">
              <a:avLst/>
            </a:prstGeom>
          </p:spPr>
          <p:txBody>
            <a:bodyPr wrap="none">
              <a:spAutoFit/>
            </a:bodyPr>
            <a:lstStyle/>
            <a:p>
              <a:r>
                <a:rPr lang="en-US" altLang="zh-CN" kern="100" dirty="0"/>
                <a:t>2018-12-17</a:t>
              </a:r>
              <a:endParaRPr lang="zh-CN" altLang="en-US" dirty="0"/>
            </a:p>
          </p:txBody>
        </p:sp>
      </p:grpSp>
      <p:grpSp>
        <p:nvGrpSpPr>
          <p:cNvPr id="158" name="组合 157">
            <a:extLst>
              <a:ext uri="{FF2B5EF4-FFF2-40B4-BE49-F238E27FC236}">
                <a16:creationId xmlns="" xmlns:a16="http://schemas.microsoft.com/office/drawing/2014/main" id="{65311A4C-1AC0-4BC8-A124-4E0B406815CF}"/>
              </a:ext>
            </a:extLst>
          </p:cNvPr>
          <p:cNvGrpSpPr/>
          <p:nvPr/>
        </p:nvGrpSpPr>
        <p:grpSpPr>
          <a:xfrm>
            <a:off x="6274110" y="2164691"/>
            <a:ext cx="2031325" cy="1705495"/>
            <a:chOff x="5851906" y="2165818"/>
            <a:chExt cx="2031325" cy="1705495"/>
          </a:xfrm>
        </p:grpSpPr>
        <p:sp>
          <p:nvSpPr>
            <p:cNvPr id="145" name="矩形 144">
              <a:extLst>
                <a:ext uri="{FF2B5EF4-FFF2-40B4-BE49-F238E27FC236}">
                  <a16:creationId xmlns="" xmlns:a16="http://schemas.microsoft.com/office/drawing/2014/main" id="{404E2EA6-978E-410F-8E80-E7552CC3BB19}"/>
                </a:ext>
              </a:extLst>
            </p:cNvPr>
            <p:cNvSpPr/>
            <p:nvPr/>
          </p:nvSpPr>
          <p:spPr>
            <a:xfrm>
              <a:off x="5851906" y="2165818"/>
              <a:ext cx="2031325" cy="369332"/>
            </a:xfrm>
            <a:prstGeom prst="rect">
              <a:avLst/>
            </a:prstGeom>
          </p:spPr>
          <p:txBody>
            <a:bodyPr wrap="none">
              <a:spAutoFit/>
            </a:bodyPr>
            <a:lstStyle/>
            <a:p>
              <a:r>
                <a:rPr lang="zh-CN" altLang="zh-CN" b="1" kern="100" dirty="0"/>
                <a:t>《需求开发计划》</a:t>
              </a:r>
              <a:endParaRPr lang="zh-CN" altLang="en-US" b="1" dirty="0"/>
            </a:p>
          </p:txBody>
        </p:sp>
        <p:grpSp>
          <p:nvGrpSpPr>
            <p:cNvPr id="153" name="组合 152">
              <a:extLst>
                <a:ext uri="{FF2B5EF4-FFF2-40B4-BE49-F238E27FC236}">
                  <a16:creationId xmlns="" xmlns:a16="http://schemas.microsoft.com/office/drawing/2014/main" id="{0F68AA54-54E3-46FA-B791-EDD044FB969B}"/>
                </a:ext>
              </a:extLst>
            </p:cNvPr>
            <p:cNvGrpSpPr/>
            <p:nvPr/>
          </p:nvGrpSpPr>
          <p:grpSpPr>
            <a:xfrm>
              <a:off x="6236627" y="2469269"/>
              <a:ext cx="1261884" cy="1402044"/>
              <a:chOff x="6236627" y="2469269"/>
              <a:chExt cx="1261884" cy="1402044"/>
            </a:xfrm>
          </p:grpSpPr>
          <p:grpSp>
            <p:nvGrpSpPr>
              <p:cNvPr id="131" name="组合 130">
                <a:extLst>
                  <a:ext uri="{FF2B5EF4-FFF2-40B4-BE49-F238E27FC236}">
                    <a16:creationId xmlns="" xmlns:a16="http://schemas.microsoft.com/office/drawing/2014/main" id="{9A49BE21-FD37-48C4-953E-9300E14D46FD}"/>
                  </a:ext>
                </a:extLst>
              </p:cNvPr>
              <p:cNvGrpSpPr/>
              <p:nvPr/>
            </p:nvGrpSpPr>
            <p:grpSpPr>
              <a:xfrm>
                <a:off x="6647176" y="2892905"/>
                <a:ext cx="440786" cy="978408"/>
                <a:chOff x="1788503" y="2939796"/>
                <a:chExt cx="890516" cy="978408"/>
              </a:xfrm>
            </p:grpSpPr>
            <p:sp>
              <p:nvSpPr>
                <p:cNvPr id="132" name="五边形 14">
                  <a:extLst>
                    <a:ext uri="{FF2B5EF4-FFF2-40B4-BE49-F238E27FC236}">
                      <a16:creationId xmlns="" xmlns:a16="http://schemas.microsoft.com/office/drawing/2014/main" id="{527742C1-2F89-4D58-8D09-C67C98EE4187}"/>
                    </a:ext>
                  </a:extLst>
                </p:cNvPr>
                <p:cNvSpPr/>
                <p:nvPr/>
              </p:nvSpPr>
              <p:spPr>
                <a:xfrm rot="16200000">
                  <a:off x="1744557" y="3027405"/>
                  <a:ext cx="978408" cy="803189"/>
                </a:xfrm>
                <a:prstGeom prst="homePlate">
                  <a:avLst>
                    <a:gd name="adj" fmla="val 31538"/>
                  </a:avLst>
                </a:prstGeom>
                <a:solidFill>
                  <a:srgbClr val="694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33" name="矩形 132">
                  <a:extLst>
                    <a:ext uri="{FF2B5EF4-FFF2-40B4-BE49-F238E27FC236}">
                      <a16:creationId xmlns="" xmlns:a16="http://schemas.microsoft.com/office/drawing/2014/main" id="{573F5BD3-047E-4612-8CC2-E42D6A53E080}"/>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05</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6" name="矩形 145">
                <a:extLst>
                  <a:ext uri="{FF2B5EF4-FFF2-40B4-BE49-F238E27FC236}">
                    <a16:creationId xmlns="" xmlns:a16="http://schemas.microsoft.com/office/drawing/2014/main" id="{16C20687-F83A-4DCE-B1ED-F2D647D63401}"/>
                  </a:ext>
                </a:extLst>
              </p:cNvPr>
              <p:cNvSpPr/>
              <p:nvPr/>
            </p:nvSpPr>
            <p:spPr>
              <a:xfrm>
                <a:off x="6236627" y="2469269"/>
                <a:ext cx="1261884" cy="369332"/>
              </a:xfrm>
              <a:prstGeom prst="rect">
                <a:avLst/>
              </a:prstGeom>
            </p:spPr>
            <p:txBody>
              <a:bodyPr wrap="none">
                <a:spAutoFit/>
              </a:bodyPr>
              <a:lstStyle/>
              <a:p>
                <a:r>
                  <a:rPr lang="en-US" altLang="zh-CN" kern="100" dirty="0"/>
                  <a:t>2018-12-18</a:t>
                </a:r>
                <a:endParaRPr lang="zh-CN" altLang="en-US" dirty="0"/>
              </a:p>
            </p:txBody>
          </p:sp>
        </p:grpSp>
      </p:grpSp>
      <p:grpSp>
        <p:nvGrpSpPr>
          <p:cNvPr id="157" name="组合 156">
            <a:extLst>
              <a:ext uri="{FF2B5EF4-FFF2-40B4-BE49-F238E27FC236}">
                <a16:creationId xmlns="" xmlns:a16="http://schemas.microsoft.com/office/drawing/2014/main" id="{DF6BC1C9-51AA-47D4-9B45-06C35F6D2741}"/>
              </a:ext>
            </a:extLst>
          </p:cNvPr>
          <p:cNvGrpSpPr/>
          <p:nvPr/>
        </p:nvGrpSpPr>
        <p:grpSpPr>
          <a:xfrm>
            <a:off x="7598562" y="4170150"/>
            <a:ext cx="2492990" cy="1858247"/>
            <a:chOff x="6783919" y="4169016"/>
            <a:chExt cx="2492990" cy="1858247"/>
          </a:xfrm>
        </p:grpSpPr>
        <p:grpSp>
          <p:nvGrpSpPr>
            <p:cNvPr id="116" name="组合 115">
              <a:extLst>
                <a:ext uri="{FF2B5EF4-FFF2-40B4-BE49-F238E27FC236}">
                  <a16:creationId xmlns="" xmlns:a16="http://schemas.microsoft.com/office/drawing/2014/main" id="{24160573-596D-491A-9456-2B75D8BBC4AC}"/>
                </a:ext>
              </a:extLst>
            </p:cNvPr>
            <p:cNvGrpSpPr/>
            <p:nvPr/>
          </p:nvGrpSpPr>
          <p:grpSpPr>
            <a:xfrm rot="10800000">
              <a:off x="7804532" y="4169016"/>
              <a:ext cx="440786" cy="978408"/>
              <a:chOff x="1788503" y="2939796"/>
              <a:chExt cx="890516" cy="978408"/>
            </a:xfrm>
          </p:grpSpPr>
          <p:sp>
            <p:nvSpPr>
              <p:cNvPr id="117" name="五边形 14">
                <a:extLst>
                  <a:ext uri="{FF2B5EF4-FFF2-40B4-BE49-F238E27FC236}">
                    <a16:creationId xmlns="" xmlns:a16="http://schemas.microsoft.com/office/drawing/2014/main" id="{4036B4DB-6EE3-4BF6-97FD-86464713A23B}"/>
                  </a:ext>
                </a:extLst>
              </p:cNvPr>
              <p:cNvSpPr/>
              <p:nvPr/>
            </p:nvSpPr>
            <p:spPr>
              <a:xfrm rot="16200000">
                <a:off x="1744557" y="3027405"/>
                <a:ext cx="978408" cy="803189"/>
              </a:xfrm>
              <a:prstGeom prst="homePlate">
                <a:avLst>
                  <a:gd name="adj" fmla="val 31538"/>
                </a:avLst>
              </a:prstGeom>
              <a:solidFill>
                <a:srgbClr val="9B4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8" name="矩形 117">
                <a:extLst>
                  <a:ext uri="{FF2B5EF4-FFF2-40B4-BE49-F238E27FC236}">
                    <a16:creationId xmlns="" xmlns:a16="http://schemas.microsoft.com/office/drawing/2014/main" id="{B5475451-2F18-47DE-B02A-DEEA55A0AAD9}"/>
                  </a:ext>
                </a:extLst>
              </p:cNvPr>
              <p:cNvSpPr/>
              <p:nvPr/>
            </p:nvSpPr>
            <p:spPr>
              <a:xfrm rot="10800000">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06</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47" name="矩形 146">
              <a:extLst>
                <a:ext uri="{FF2B5EF4-FFF2-40B4-BE49-F238E27FC236}">
                  <a16:creationId xmlns="" xmlns:a16="http://schemas.microsoft.com/office/drawing/2014/main" id="{D4151461-8E10-4699-8C28-98BE2F215808}"/>
                </a:ext>
              </a:extLst>
            </p:cNvPr>
            <p:cNvSpPr/>
            <p:nvPr/>
          </p:nvSpPr>
          <p:spPr>
            <a:xfrm>
              <a:off x="6783919" y="5657931"/>
              <a:ext cx="2492990" cy="369332"/>
            </a:xfrm>
            <a:prstGeom prst="rect">
              <a:avLst/>
            </a:prstGeom>
          </p:spPr>
          <p:txBody>
            <a:bodyPr wrap="none">
              <a:spAutoFit/>
            </a:bodyPr>
            <a:lstStyle/>
            <a:p>
              <a:r>
                <a:rPr lang="zh-CN" altLang="zh-CN" b="1" kern="100" dirty="0"/>
                <a:t>《软件需求变更文档》</a:t>
              </a:r>
              <a:endParaRPr lang="zh-CN" altLang="en-US" b="1" dirty="0"/>
            </a:p>
          </p:txBody>
        </p:sp>
        <p:sp>
          <p:nvSpPr>
            <p:cNvPr id="148" name="矩形 147">
              <a:extLst>
                <a:ext uri="{FF2B5EF4-FFF2-40B4-BE49-F238E27FC236}">
                  <a16:creationId xmlns="" xmlns:a16="http://schemas.microsoft.com/office/drawing/2014/main" id="{7CF23462-63ED-4015-863A-5D4E2AA6BE50}"/>
                </a:ext>
              </a:extLst>
            </p:cNvPr>
            <p:cNvSpPr/>
            <p:nvPr/>
          </p:nvSpPr>
          <p:spPr>
            <a:xfrm>
              <a:off x="7399472" y="5287712"/>
              <a:ext cx="1261884" cy="369332"/>
            </a:xfrm>
            <a:prstGeom prst="rect">
              <a:avLst/>
            </a:prstGeom>
          </p:spPr>
          <p:txBody>
            <a:bodyPr wrap="none">
              <a:spAutoFit/>
            </a:bodyPr>
            <a:lstStyle/>
            <a:p>
              <a:r>
                <a:rPr lang="en-US" altLang="zh-CN" kern="100" dirty="0"/>
                <a:t>2018-12-29</a:t>
              </a:r>
              <a:endParaRPr lang="zh-CN" altLang="en-US" dirty="0"/>
            </a:p>
          </p:txBody>
        </p:sp>
      </p:grpSp>
      <p:grpSp>
        <p:nvGrpSpPr>
          <p:cNvPr id="159" name="组合 158">
            <a:extLst>
              <a:ext uri="{FF2B5EF4-FFF2-40B4-BE49-F238E27FC236}">
                <a16:creationId xmlns="" xmlns:a16="http://schemas.microsoft.com/office/drawing/2014/main" id="{341C467D-8700-420F-98D1-C0861C02D12C}"/>
              </a:ext>
            </a:extLst>
          </p:cNvPr>
          <p:cNvGrpSpPr/>
          <p:nvPr/>
        </p:nvGrpSpPr>
        <p:grpSpPr>
          <a:xfrm>
            <a:off x="9095821" y="2163051"/>
            <a:ext cx="2031325" cy="1702287"/>
            <a:chOff x="8252723" y="2169026"/>
            <a:chExt cx="2031325" cy="1702287"/>
          </a:xfrm>
        </p:grpSpPr>
        <p:sp>
          <p:nvSpPr>
            <p:cNvPr id="149" name="矩形 148">
              <a:extLst>
                <a:ext uri="{FF2B5EF4-FFF2-40B4-BE49-F238E27FC236}">
                  <a16:creationId xmlns="" xmlns:a16="http://schemas.microsoft.com/office/drawing/2014/main" id="{4E23BC3B-40B5-41B9-8556-2A710476C031}"/>
                </a:ext>
              </a:extLst>
            </p:cNvPr>
            <p:cNvSpPr/>
            <p:nvPr/>
          </p:nvSpPr>
          <p:spPr>
            <a:xfrm>
              <a:off x="8252723" y="2169026"/>
              <a:ext cx="2031325" cy="369332"/>
            </a:xfrm>
            <a:prstGeom prst="rect">
              <a:avLst/>
            </a:prstGeom>
          </p:spPr>
          <p:txBody>
            <a:bodyPr wrap="none">
              <a:spAutoFit/>
            </a:bodyPr>
            <a:lstStyle/>
            <a:p>
              <a:r>
                <a:rPr lang="zh-CN" altLang="zh-CN" b="1" kern="100" dirty="0"/>
                <a:t>《项目总结报告》</a:t>
              </a:r>
              <a:endParaRPr lang="zh-CN" altLang="en-US" b="1" dirty="0"/>
            </a:p>
          </p:txBody>
        </p:sp>
        <p:grpSp>
          <p:nvGrpSpPr>
            <p:cNvPr id="154" name="组合 153">
              <a:extLst>
                <a:ext uri="{FF2B5EF4-FFF2-40B4-BE49-F238E27FC236}">
                  <a16:creationId xmlns="" xmlns:a16="http://schemas.microsoft.com/office/drawing/2014/main" id="{A22637BF-0A3F-41F8-8536-B8B3E129AAF4}"/>
                </a:ext>
              </a:extLst>
            </p:cNvPr>
            <p:cNvGrpSpPr/>
            <p:nvPr/>
          </p:nvGrpSpPr>
          <p:grpSpPr>
            <a:xfrm>
              <a:off x="8717176" y="2469269"/>
              <a:ext cx="1144865" cy="1402044"/>
              <a:chOff x="8717176" y="2469269"/>
              <a:chExt cx="1144865" cy="1402044"/>
            </a:xfrm>
          </p:grpSpPr>
          <p:grpSp>
            <p:nvGrpSpPr>
              <p:cNvPr id="134" name="组合 133">
                <a:extLst>
                  <a:ext uri="{FF2B5EF4-FFF2-40B4-BE49-F238E27FC236}">
                    <a16:creationId xmlns="" xmlns:a16="http://schemas.microsoft.com/office/drawing/2014/main" id="{8120BF06-76F5-4CB7-8203-623AB8F0C209}"/>
                  </a:ext>
                </a:extLst>
              </p:cNvPr>
              <p:cNvGrpSpPr/>
              <p:nvPr/>
            </p:nvGrpSpPr>
            <p:grpSpPr>
              <a:xfrm>
                <a:off x="9047993" y="2892905"/>
                <a:ext cx="440786" cy="978408"/>
                <a:chOff x="1788503" y="2939796"/>
                <a:chExt cx="890516" cy="978408"/>
              </a:xfrm>
            </p:grpSpPr>
            <p:sp>
              <p:nvSpPr>
                <p:cNvPr id="135" name="五边形 14">
                  <a:extLst>
                    <a:ext uri="{FF2B5EF4-FFF2-40B4-BE49-F238E27FC236}">
                      <a16:creationId xmlns="" xmlns:a16="http://schemas.microsoft.com/office/drawing/2014/main" id="{E69E370F-8A2A-4752-9FC9-4D61D44B2F7B}"/>
                    </a:ext>
                  </a:extLst>
                </p:cNvPr>
                <p:cNvSpPr/>
                <p:nvPr/>
              </p:nvSpPr>
              <p:spPr>
                <a:xfrm rot="16200000">
                  <a:off x="1744557" y="3027405"/>
                  <a:ext cx="978408" cy="803189"/>
                </a:xfrm>
                <a:prstGeom prst="homePlate">
                  <a:avLst>
                    <a:gd name="adj" fmla="val 31538"/>
                  </a:avLst>
                </a:prstGeom>
                <a:solidFill>
                  <a:srgbClr val="BB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6" name="矩形 135">
                  <a:extLst>
                    <a:ext uri="{FF2B5EF4-FFF2-40B4-BE49-F238E27FC236}">
                      <a16:creationId xmlns="" xmlns:a16="http://schemas.microsoft.com/office/drawing/2014/main" id="{B60B057D-42F2-4D5C-A10C-8AB318D7D0E7}"/>
                    </a:ext>
                  </a:extLst>
                </p:cNvPr>
                <p:cNvSpPr/>
                <p:nvPr/>
              </p:nvSpPr>
              <p:spPr>
                <a:xfrm>
                  <a:off x="1788503" y="3237496"/>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07</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grpSp>
          <p:sp>
            <p:nvSpPr>
              <p:cNvPr id="150" name="矩形 149">
                <a:extLst>
                  <a:ext uri="{FF2B5EF4-FFF2-40B4-BE49-F238E27FC236}">
                    <a16:creationId xmlns="" xmlns:a16="http://schemas.microsoft.com/office/drawing/2014/main" id="{9D6DF684-D59C-421A-B164-504E2C71ECD9}"/>
                  </a:ext>
                </a:extLst>
              </p:cNvPr>
              <p:cNvSpPr/>
              <p:nvPr/>
            </p:nvSpPr>
            <p:spPr>
              <a:xfrm>
                <a:off x="8717176" y="2469269"/>
                <a:ext cx="1144865" cy="369332"/>
              </a:xfrm>
              <a:prstGeom prst="rect">
                <a:avLst/>
              </a:prstGeom>
            </p:spPr>
            <p:txBody>
              <a:bodyPr wrap="none">
                <a:spAutoFit/>
              </a:bodyPr>
              <a:lstStyle/>
              <a:p>
                <a:r>
                  <a:rPr lang="en-US" altLang="zh-CN" kern="100" dirty="0"/>
                  <a:t>2019-1-12</a:t>
                </a:r>
                <a:endParaRPr lang="zh-CN" altLang="en-US" dirty="0"/>
              </a:p>
            </p:txBody>
          </p:sp>
        </p:grpSp>
      </p:grpSp>
    </p:spTree>
    <p:extLst>
      <p:ext uri="{BB962C8B-B14F-4D97-AF65-F5344CB8AC3E}">
        <p14:creationId xmlns:p14="http://schemas.microsoft.com/office/powerpoint/2010/main" val="3259455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77" y="1268361"/>
            <a:ext cx="3978275" cy="600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430" y="1268360"/>
            <a:ext cx="3840163" cy="58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2" y="1268361"/>
            <a:ext cx="3817937" cy="48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225" y="6114998"/>
            <a:ext cx="3787775"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430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8013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测试用例示例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9831586" y="6402637"/>
            <a:ext cx="2360413" cy="369332"/>
          </a:xfrm>
          <a:prstGeom prst="rect">
            <a:avLst/>
          </a:prstGeom>
          <a:noFill/>
        </p:spPr>
        <p:txBody>
          <a:bodyPr wrap="square" rtlCol="0">
            <a:spAutoFit/>
          </a:bodyPr>
          <a:lstStyle/>
          <a:p>
            <a:r>
              <a:rPr lang="zh-CN" altLang="en-US" dirty="0" smtClean="0"/>
              <a:t>共计</a:t>
            </a:r>
            <a:r>
              <a:rPr lang="en-US" altLang="zh-CN" dirty="0" smtClean="0"/>
              <a:t>225</a:t>
            </a:r>
            <a:r>
              <a:rPr lang="zh-CN" altLang="en-US" dirty="0" smtClean="0"/>
              <a:t>个</a:t>
            </a:r>
            <a:r>
              <a:rPr lang="zh-CN" altLang="en-US" dirty="0" smtClean="0"/>
              <a:t>测试用例</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435" y="1268361"/>
            <a:ext cx="5894670" cy="558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81526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686991" y="4683764"/>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05</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55906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3856037" cy="589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896" y="4213967"/>
            <a:ext cx="377190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052" y="2120274"/>
            <a:ext cx="36576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147" y="2530646"/>
            <a:ext cx="3624649" cy="168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451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8013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用户手册示例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844680" y="3016965"/>
            <a:ext cx="3152078" cy="1754326"/>
          </a:xfrm>
          <a:prstGeom prst="rect">
            <a:avLst/>
          </a:prstGeom>
        </p:spPr>
        <p:txBody>
          <a:bodyPr wrap="square">
            <a:spAutoFit/>
          </a:bodyPr>
          <a:lstStyle/>
          <a:p>
            <a:r>
              <a:rPr lang="en-US" altLang="zh-CN" dirty="0" smtClean="0"/>
              <a:t>1. </a:t>
            </a:r>
            <a:r>
              <a:rPr lang="zh-CN" altLang="zh-CN" dirty="0" smtClean="0"/>
              <a:t>点击</a:t>
            </a:r>
            <a:r>
              <a:rPr lang="zh-CN" altLang="zh-CN" dirty="0"/>
              <a:t>举报按钮</a:t>
            </a:r>
          </a:p>
          <a:p>
            <a:r>
              <a:rPr lang="en-US" altLang="zh-CN" dirty="0" smtClean="0"/>
              <a:t>2. </a:t>
            </a:r>
            <a:r>
              <a:rPr lang="zh-CN" altLang="zh-CN" dirty="0" smtClean="0"/>
              <a:t>在</a:t>
            </a:r>
            <a:r>
              <a:rPr lang="zh-CN" altLang="zh-CN" dirty="0"/>
              <a:t>弹出的举办框中选择“举报类型”</a:t>
            </a:r>
          </a:p>
          <a:p>
            <a:r>
              <a:rPr lang="en-US" altLang="zh-CN" dirty="0" smtClean="0"/>
              <a:t>3. </a:t>
            </a:r>
            <a:r>
              <a:rPr lang="zh-CN" altLang="zh-CN" dirty="0" smtClean="0"/>
              <a:t>在</a:t>
            </a:r>
            <a:r>
              <a:rPr lang="zh-CN" altLang="zh-CN" dirty="0"/>
              <a:t>输入框中输入“举报原因”</a:t>
            </a:r>
          </a:p>
          <a:p>
            <a:r>
              <a:rPr lang="en-US" altLang="zh-CN" dirty="0" smtClean="0"/>
              <a:t>4. </a:t>
            </a:r>
            <a:r>
              <a:rPr lang="zh-CN" altLang="zh-CN" dirty="0" smtClean="0"/>
              <a:t>点击</a:t>
            </a:r>
            <a:r>
              <a:rPr lang="zh-CN" altLang="zh-CN" dirty="0"/>
              <a:t>提交按钮提交举报信息</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 y="2026644"/>
            <a:ext cx="8840325" cy="389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6854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7010773" y="4683764"/>
            <a:ext cx="518122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06</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122242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695342" y="126348"/>
            <a:ext cx="47259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内部评审</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361"/>
            <a:ext cx="5570537"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286" y="3275895"/>
            <a:ext cx="7109714" cy="349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079" y="1420792"/>
            <a:ext cx="8508499" cy="510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09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703545" y="4683764"/>
            <a:ext cx="348845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a:t>
            </a:r>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发布</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07</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4964331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3504585" y="126348"/>
            <a:ext cx="51828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SRS-Baseline</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586739" y="2246772"/>
            <a:ext cx="11018522" cy="3537225"/>
          </a:xfrm>
          <a:prstGeom prst="rect">
            <a:avLst/>
          </a:prstGeom>
        </p:spPr>
      </p:pic>
    </p:spTree>
    <p:extLst>
      <p:ext uri="{BB962C8B-B14F-4D97-AF65-F5344CB8AC3E}">
        <p14:creationId xmlns:p14="http://schemas.microsoft.com/office/powerpoint/2010/main" val="645143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需求变更</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08</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会议记录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 xmlns:a16="http://schemas.microsoft.com/office/drawing/2014/main" id="{F837A8A9-A44C-4CDF-82A8-64ADDBCFB832}"/>
              </a:ext>
            </a:extLst>
          </p:cNvPr>
          <p:cNvPicPr>
            <a:picLocks noChangeAspect="1"/>
          </p:cNvPicPr>
          <p:nvPr/>
        </p:nvPicPr>
        <p:blipFill>
          <a:blip r:embed="rId3"/>
          <a:stretch>
            <a:fillRect/>
          </a:stretch>
        </p:blipFill>
        <p:spPr>
          <a:xfrm>
            <a:off x="179070" y="1496355"/>
            <a:ext cx="8571428" cy="5047619"/>
          </a:xfrm>
          <a:prstGeom prst="rect">
            <a:avLst/>
          </a:prstGeom>
        </p:spPr>
      </p:pic>
      <p:pic>
        <p:nvPicPr>
          <p:cNvPr id="5" name="图片 4">
            <a:extLst>
              <a:ext uri="{FF2B5EF4-FFF2-40B4-BE49-F238E27FC236}">
                <a16:creationId xmlns="" xmlns:a16="http://schemas.microsoft.com/office/drawing/2014/main" id="{87831555-984B-40E7-8FEC-537A0C67623A}"/>
              </a:ext>
            </a:extLst>
          </p:cNvPr>
          <p:cNvPicPr>
            <a:picLocks noChangeAspect="1"/>
          </p:cNvPicPr>
          <p:nvPr/>
        </p:nvPicPr>
        <p:blipFill>
          <a:blip r:embed="rId4"/>
          <a:stretch>
            <a:fillRect/>
          </a:stretch>
        </p:blipFill>
        <p:spPr>
          <a:xfrm>
            <a:off x="7848466" y="1268361"/>
            <a:ext cx="3628571" cy="1276190"/>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980" y="2483843"/>
            <a:ext cx="4700952" cy="427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0855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需求工具使用</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180" y="1357080"/>
            <a:ext cx="7163639" cy="521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405" y="1417618"/>
            <a:ext cx="2255837" cy="185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50" y="1399869"/>
            <a:ext cx="64389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180" y="1417618"/>
            <a:ext cx="9489812" cy="485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4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26"/>
                                        </p:tgtEl>
                                      </p:cBhvr>
                                    </p:animEffect>
                                    <p:anim calcmode="lin" valueType="num">
                                      <p:cBhvr>
                                        <p:cTn id="7" dur="1000"/>
                                        <p:tgtEl>
                                          <p:spTgt spid="1026"/>
                                        </p:tgtEl>
                                        <p:attrNameLst>
                                          <p:attrName>ppt_x</p:attrName>
                                        </p:attrNameLst>
                                      </p:cBhvr>
                                      <p:tavLst>
                                        <p:tav tm="0">
                                          <p:val>
                                            <p:strVal val="ppt_x"/>
                                          </p:val>
                                        </p:tav>
                                        <p:tav tm="100000">
                                          <p:val>
                                            <p:strVal val="ppt_x"/>
                                          </p:val>
                                        </p:tav>
                                      </p:tavLst>
                                    </p:anim>
                                    <p:anim calcmode="lin" valueType="num">
                                      <p:cBhvr>
                                        <p:cTn id="8" dur="1000"/>
                                        <p:tgtEl>
                                          <p:spTgt spid="1026"/>
                                        </p:tgtEl>
                                        <p:attrNameLst>
                                          <p:attrName>ppt_y</p:attrName>
                                        </p:attrNameLst>
                                      </p:cBhvr>
                                      <p:tavLst>
                                        <p:tav tm="0">
                                          <p:val>
                                            <p:strVal val="ppt_y"/>
                                          </p:val>
                                        </p:tav>
                                        <p:tav tm="100000">
                                          <p:val>
                                            <p:strVal val="ppt_y+.1"/>
                                          </p:val>
                                        </p:tav>
                                      </p:tavLst>
                                    </p:anim>
                                    <p:set>
                                      <p:cBhvr>
                                        <p:cTn id="9" dur="1" fill="hold">
                                          <p:stCondLst>
                                            <p:cond delay="999"/>
                                          </p:stCondLst>
                                        </p:cTn>
                                        <p:tgtEl>
                                          <p:spTgt spid="102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1028"/>
                                        </p:tgtEl>
                                      </p:cBhvr>
                                    </p:animEffect>
                                    <p:anim calcmode="lin" valueType="num">
                                      <p:cBhvr>
                                        <p:cTn id="19" dur="1000"/>
                                        <p:tgtEl>
                                          <p:spTgt spid="1028"/>
                                        </p:tgtEl>
                                        <p:attrNameLst>
                                          <p:attrName>ppt_x</p:attrName>
                                        </p:attrNameLst>
                                      </p:cBhvr>
                                      <p:tavLst>
                                        <p:tav tm="0">
                                          <p:val>
                                            <p:strVal val="ppt_x"/>
                                          </p:val>
                                        </p:tav>
                                        <p:tav tm="100000">
                                          <p:val>
                                            <p:strVal val="ppt_x"/>
                                          </p:val>
                                        </p:tav>
                                      </p:tavLst>
                                    </p:anim>
                                    <p:anim calcmode="lin" valueType="num">
                                      <p:cBhvr>
                                        <p:cTn id="20" dur="1000"/>
                                        <p:tgtEl>
                                          <p:spTgt spid="1028"/>
                                        </p:tgtEl>
                                        <p:attrNameLst>
                                          <p:attrName>ppt_y</p:attrName>
                                        </p:attrNameLst>
                                      </p:cBhvr>
                                      <p:tavLst>
                                        <p:tav tm="0">
                                          <p:val>
                                            <p:strVal val="ppt_y"/>
                                          </p:val>
                                        </p:tav>
                                        <p:tav tm="100000">
                                          <p:val>
                                            <p:strVal val="ppt_y+.1"/>
                                          </p:val>
                                        </p:tav>
                                      </p:tavLst>
                                    </p:anim>
                                    <p:set>
                                      <p:cBhvr>
                                        <p:cTn id="21" dur="1" fill="hold">
                                          <p:stCondLst>
                                            <p:cond delay="999"/>
                                          </p:stCondLst>
                                        </p:cTn>
                                        <p:tgtEl>
                                          <p:spTgt spid="102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Effect transition="in" filter="randombar(horizontal)">
                                      <p:cBhvr>
                                        <p:cTn id="26"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04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CCB</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p:nvPr/>
        </p:nvPicPr>
        <p:blipFill>
          <a:blip r:embed="rId3"/>
          <a:stretch>
            <a:fillRect/>
          </a:stretch>
        </p:blipFill>
        <p:spPr>
          <a:xfrm>
            <a:off x="3130925" y="1268361"/>
            <a:ext cx="6169192" cy="5426057"/>
          </a:xfrm>
          <a:prstGeom prst="rect">
            <a:avLst/>
          </a:prstGeom>
        </p:spPr>
      </p:pic>
      <p:sp>
        <p:nvSpPr>
          <p:cNvPr id="3" name="TextBox 2"/>
          <p:cNvSpPr txBox="1"/>
          <p:nvPr/>
        </p:nvSpPr>
        <p:spPr>
          <a:xfrm>
            <a:off x="180276" y="1449658"/>
            <a:ext cx="2621051" cy="1077218"/>
          </a:xfrm>
          <a:prstGeom prst="rect">
            <a:avLst/>
          </a:prstGeom>
          <a:noFill/>
        </p:spPr>
        <p:txBody>
          <a:bodyPr wrap="square" rtlCol="0">
            <a:spAutoFit/>
          </a:bodyPr>
          <a:lstStyle/>
          <a:p>
            <a:pPr lvl="0"/>
            <a:r>
              <a:rPr lang="zh-CN" altLang="zh-CN" sz="3200" b="1" dirty="0"/>
              <a:t>变更控制与管理过程</a:t>
            </a:r>
          </a:p>
        </p:txBody>
      </p:sp>
    </p:spTree>
    <p:extLst>
      <p:ext uri="{BB962C8B-B14F-4D97-AF65-F5344CB8AC3E}">
        <p14:creationId xmlns:p14="http://schemas.microsoft.com/office/powerpoint/2010/main" val="4565862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52" y="126348"/>
            <a:ext cx="32604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CCB</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章程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864028024"/>
              </p:ext>
            </p:extLst>
          </p:nvPr>
        </p:nvGraphicFramePr>
        <p:xfrm>
          <a:off x="2884448" y="1427356"/>
          <a:ext cx="7694342" cy="4750418"/>
        </p:xfrm>
        <a:graphic>
          <a:graphicData uri="http://schemas.openxmlformats.org/drawingml/2006/table">
            <a:tbl>
              <a:tblPr firstRow="1" firstCol="1" bandRow="1">
                <a:tableStyleId>{5C22544A-7EE6-4342-B048-85BDC9FD1C3A}</a:tableStyleId>
              </a:tblPr>
              <a:tblGrid>
                <a:gridCol w="2624758"/>
                <a:gridCol w="2534792"/>
                <a:gridCol w="2534792"/>
              </a:tblGrid>
              <a:tr h="393346">
                <a:tc>
                  <a:txBody>
                    <a:bodyPr/>
                    <a:lstStyle/>
                    <a:p>
                      <a:pPr marL="266700" indent="266700" algn="just">
                        <a:spcAft>
                          <a:spcPts val="0"/>
                        </a:spcAft>
                      </a:pPr>
                      <a:r>
                        <a:rPr lang="zh-CN" sz="1800" kern="100" dirty="0">
                          <a:effectLst/>
                        </a:rPr>
                        <a:t>角色</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描述和职责</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人员</a:t>
                      </a:r>
                      <a:endParaRPr lang="zh-CN" sz="1400" kern="100">
                        <a:effectLst/>
                        <a:latin typeface="Calibri"/>
                        <a:ea typeface="宋体"/>
                        <a:cs typeface="Times New Roman"/>
                      </a:endParaRPr>
                    </a:p>
                  </a:txBody>
                  <a:tcPr marL="68580" marR="68580" marT="0" marB="0"/>
                </a:tc>
              </a:tr>
              <a:tr h="1742829">
                <a:tc>
                  <a:txBody>
                    <a:bodyPr/>
                    <a:lstStyle/>
                    <a:p>
                      <a:pPr algn="just">
                        <a:spcAft>
                          <a:spcPts val="0"/>
                        </a:spcAft>
                      </a:pPr>
                      <a:r>
                        <a:rPr lang="zh-CN" sz="1800" kern="100" dirty="0">
                          <a:effectLst/>
                        </a:rPr>
                        <a:t>变更控制委员会主席</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变更控制委员会主席，如果变更控制委员会未能达成一致，主席通常有最终决定权；针对每个变更请求确定评估人和修改人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800" kern="100">
                          <a:effectLst/>
                        </a:rPr>
                        <a:t>庄毓勋</a:t>
                      </a:r>
                      <a:endParaRPr lang="zh-CN" sz="1400" kern="10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评估者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受</a:t>
                      </a:r>
                      <a:r>
                        <a:rPr lang="en-US" sz="1800" kern="100" dirty="0">
                          <a:effectLst/>
                        </a:rPr>
                        <a:t>CCB</a:t>
                      </a:r>
                      <a:r>
                        <a:rPr lang="zh-CN" sz="1800" kern="100" dirty="0">
                          <a:effectLst/>
                        </a:rPr>
                        <a:t>主席要求负责完成变更影响分析的人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G13</a:t>
                      </a:r>
                      <a:r>
                        <a:rPr lang="zh-CN" sz="1800" kern="100">
                          <a:effectLst/>
                        </a:rPr>
                        <a:t>组全体成员</a:t>
                      </a:r>
                      <a:endParaRPr lang="zh-CN" sz="1400" kern="10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修改者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针对批准的变更请求，负责完成产品修改的人</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G13</a:t>
                      </a:r>
                      <a:r>
                        <a:rPr lang="zh-CN" sz="1800" kern="100" dirty="0">
                          <a:effectLst/>
                        </a:rPr>
                        <a:t>组全体成员</a:t>
                      </a:r>
                      <a:endParaRPr lang="zh-CN" sz="1400" kern="100" dirty="0">
                        <a:effectLst/>
                        <a:latin typeface="Calibri"/>
                        <a:ea typeface="宋体"/>
                        <a:cs typeface="Times New Roman"/>
                      </a:endParaRPr>
                    </a:p>
                  </a:txBody>
                  <a:tcPr marL="68580" marR="68580" marT="0" marB="0"/>
                </a:tc>
              </a:tr>
              <a:tr h="290471">
                <a:tc>
                  <a:txBody>
                    <a:bodyPr/>
                    <a:lstStyle/>
                    <a:p>
                      <a:pPr algn="just">
                        <a:spcAft>
                          <a:spcPts val="0"/>
                        </a:spcAft>
                      </a:pPr>
                      <a:r>
                        <a:rPr lang="zh-CN" sz="1800" kern="100">
                          <a:effectLst/>
                        </a:rPr>
                        <a:t>提交者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提交新变更请求的人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杨枨</a:t>
                      </a:r>
                      <a:endParaRPr lang="zh-CN" sz="1400" kern="100" dirty="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请求验证者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最初接受新提交变更请求的人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G13</a:t>
                      </a:r>
                      <a:r>
                        <a:rPr lang="zh-CN" sz="1800" kern="100" dirty="0">
                          <a:effectLst/>
                        </a:rPr>
                        <a:t>组项目经理（陈安侍）</a:t>
                      </a:r>
                      <a:endParaRPr lang="zh-CN" sz="1400" kern="100" dirty="0">
                        <a:effectLst/>
                        <a:latin typeface="Calibri"/>
                        <a:ea typeface="宋体"/>
                        <a:cs typeface="Times New Roman"/>
                      </a:endParaRPr>
                    </a:p>
                  </a:txBody>
                  <a:tcPr marL="68580" marR="68580" marT="0" marB="0"/>
                </a:tc>
              </a:tr>
              <a:tr h="580943">
                <a:tc>
                  <a:txBody>
                    <a:bodyPr/>
                    <a:lstStyle/>
                    <a:p>
                      <a:pPr algn="just">
                        <a:spcAft>
                          <a:spcPts val="0"/>
                        </a:spcAft>
                      </a:pPr>
                      <a:r>
                        <a:rPr lang="zh-CN" sz="1800" kern="100">
                          <a:effectLst/>
                        </a:rPr>
                        <a:t>验证者</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a:effectLst/>
                        </a:rPr>
                        <a:t>验证变更是否正确实现的人</a:t>
                      </a:r>
                      <a:endParaRPr lang="zh-CN" sz="1400" kern="100">
                        <a:effectLst/>
                        <a:latin typeface="Calibri"/>
                        <a:ea typeface="宋体"/>
                        <a:cs typeface="Times New Roman"/>
                      </a:endParaRPr>
                    </a:p>
                  </a:txBody>
                  <a:tcPr marL="68580" marR="68580" marT="0" marB="0"/>
                </a:tc>
                <a:tc>
                  <a:txBody>
                    <a:bodyPr/>
                    <a:lstStyle/>
                    <a:p>
                      <a:pPr algn="just">
                        <a:spcAft>
                          <a:spcPts val="0"/>
                        </a:spcAft>
                      </a:pPr>
                      <a:r>
                        <a:rPr lang="zh-CN" sz="1800" kern="100" dirty="0">
                          <a:effectLst/>
                        </a:rPr>
                        <a:t>杨枨</a:t>
                      </a:r>
                      <a:endParaRPr lang="zh-CN" sz="1400" kern="100" dirty="0">
                        <a:effectLst/>
                        <a:latin typeface="Calibri"/>
                        <a:ea typeface="宋体"/>
                        <a:cs typeface="Times New Roman"/>
                      </a:endParaRPr>
                    </a:p>
                  </a:txBody>
                  <a:tcPr marL="68580" marR="68580" marT="0" marB="0"/>
                </a:tc>
              </a:tr>
            </a:tbl>
          </a:graphicData>
        </a:graphic>
      </p:graphicFrame>
      <p:sp>
        <p:nvSpPr>
          <p:cNvPr id="4" name="矩形 3"/>
          <p:cNvSpPr/>
          <p:nvPr/>
        </p:nvSpPr>
        <p:spPr>
          <a:xfrm>
            <a:off x="0" y="1559828"/>
            <a:ext cx="2571538" cy="523220"/>
          </a:xfrm>
          <a:prstGeom prst="rect">
            <a:avLst/>
          </a:prstGeom>
        </p:spPr>
        <p:txBody>
          <a:bodyPr wrap="none">
            <a:spAutoFit/>
          </a:bodyPr>
          <a:lstStyle/>
          <a:p>
            <a:pPr lvl="0"/>
            <a:r>
              <a:rPr lang="en-US" altLang="zh-CN" sz="2800" b="1" dirty="0"/>
              <a:t>CCB</a:t>
            </a:r>
            <a:r>
              <a:rPr lang="zh-CN" altLang="zh-CN" sz="2800" b="1" dirty="0"/>
              <a:t>角色和职责</a:t>
            </a:r>
          </a:p>
        </p:txBody>
      </p:sp>
    </p:spTree>
    <p:extLst>
      <p:ext uri="{BB962C8B-B14F-4D97-AF65-F5344CB8AC3E}">
        <p14:creationId xmlns:p14="http://schemas.microsoft.com/office/powerpoint/2010/main" val="1398481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p:nvPr/>
        </p:nvPicPr>
        <p:blipFill>
          <a:blip r:embed="rId2"/>
          <a:stretch>
            <a:fillRect/>
          </a:stretch>
        </p:blipFill>
        <p:spPr>
          <a:xfrm>
            <a:off x="481468" y="1426015"/>
            <a:ext cx="6120053" cy="5010940"/>
          </a:xfrm>
          <a:prstGeom prst="rect">
            <a:avLst/>
          </a:prstGeom>
        </p:spPr>
      </p:pic>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变更控制文档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45025" y="1435825"/>
            <a:ext cx="2656496" cy="584775"/>
          </a:xfrm>
          <a:prstGeom prst="rect">
            <a:avLst/>
          </a:prstGeom>
        </p:spPr>
        <p:txBody>
          <a:bodyPr wrap="none">
            <a:spAutoFit/>
          </a:bodyPr>
          <a:lstStyle/>
          <a:p>
            <a:pPr lvl="0"/>
            <a:r>
              <a:rPr lang="zh-CN" altLang="zh-CN" sz="3200" b="1" dirty="0"/>
              <a:t>变更请求状态</a:t>
            </a:r>
          </a:p>
        </p:txBody>
      </p:sp>
      <p:sp>
        <p:nvSpPr>
          <p:cNvPr id="4" name="矩形 3"/>
          <p:cNvSpPr/>
          <p:nvPr/>
        </p:nvSpPr>
        <p:spPr>
          <a:xfrm>
            <a:off x="7348651" y="2909570"/>
            <a:ext cx="4382432" cy="1569660"/>
          </a:xfrm>
          <a:prstGeom prst="rect">
            <a:avLst/>
          </a:prstGeom>
        </p:spPr>
        <p:txBody>
          <a:bodyPr wrap="square">
            <a:spAutoFit/>
          </a:bodyPr>
          <a:lstStyle/>
          <a:p>
            <a:pPr marL="457200" indent="-457200">
              <a:buFont typeface="Arial" pitchFamily="34" charset="0"/>
              <a:buChar char="•"/>
            </a:pPr>
            <a:r>
              <a:rPr lang="zh-CN" altLang="zh-CN" sz="2400" dirty="0"/>
              <a:t>提交变更申请：已完成</a:t>
            </a:r>
          </a:p>
          <a:p>
            <a:pPr marL="457200" indent="-457200">
              <a:buFont typeface="Arial" pitchFamily="34" charset="0"/>
              <a:buChar char="•"/>
            </a:pPr>
            <a:r>
              <a:rPr lang="en-US" altLang="zh-CN" sz="2400" dirty="0"/>
              <a:t>CCB</a:t>
            </a:r>
            <a:r>
              <a:rPr lang="zh-CN" altLang="zh-CN" sz="2400" dirty="0"/>
              <a:t>评估：已通过</a:t>
            </a:r>
          </a:p>
          <a:p>
            <a:pPr marL="457200" indent="-457200">
              <a:buFont typeface="Arial" pitchFamily="34" charset="0"/>
              <a:buChar char="•"/>
            </a:pPr>
            <a:r>
              <a:rPr lang="zh-CN" altLang="zh-CN" sz="2400" dirty="0"/>
              <a:t>修改人进行修改</a:t>
            </a:r>
            <a:r>
              <a:rPr lang="zh-CN" altLang="zh-CN" sz="2400" dirty="0" smtClean="0"/>
              <a:t>：</a:t>
            </a:r>
            <a:r>
              <a:rPr lang="zh-CN" altLang="en-US" sz="2400" dirty="0" smtClean="0"/>
              <a:t>已完成</a:t>
            </a:r>
            <a:endParaRPr lang="zh-CN" altLang="zh-CN" sz="2400" dirty="0"/>
          </a:p>
          <a:p>
            <a:pPr marL="457200" indent="-457200">
              <a:buFont typeface="Arial" pitchFamily="34" charset="0"/>
              <a:buChar char="•"/>
            </a:pPr>
            <a:r>
              <a:rPr lang="zh-CN" altLang="zh-CN" sz="2400" dirty="0"/>
              <a:t>验证者确认变更：未完成</a:t>
            </a:r>
          </a:p>
        </p:txBody>
      </p:sp>
    </p:spTree>
    <p:extLst>
      <p:ext uri="{BB962C8B-B14F-4D97-AF65-F5344CB8AC3E}">
        <p14:creationId xmlns:p14="http://schemas.microsoft.com/office/powerpoint/2010/main" val="23966001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变更控制文档</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5990"/>
            <a:ext cx="5699969" cy="498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208" y="1268361"/>
            <a:ext cx="6043109" cy="24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66799"/>
            <a:ext cx="5947317" cy="2891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624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09</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9982330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24" y="1243920"/>
            <a:ext cx="9266919" cy="552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182029" y="1142011"/>
            <a:ext cx="9634654" cy="84290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820400" y="1301854"/>
            <a:ext cx="1371600" cy="523220"/>
          </a:xfrm>
          <a:prstGeom prst="rect">
            <a:avLst/>
          </a:prstGeom>
          <a:noFill/>
        </p:spPr>
        <p:txBody>
          <a:bodyPr wrap="square" rtlCol="0">
            <a:spAutoFit/>
          </a:bodyPr>
          <a:lstStyle/>
          <a:p>
            <a:r>
              <a:rPr lang="zh-CN" altLang="en-US" sz="2800" b="1" dirty="0" smtClean="0">
                <a:solidFill>
                  <a:srgbClr val="FF0000"/>
                </a:solidFill>
              </a:rPr>
              <a:t>导航栏</a:t>
            </a:r>
            <a:endParaRPr lang="zh-CN" altLang="en-US" sz="2800" b="1" dirty="0">
              <a:solidFill>
                <a:srgbClr val="FF0000"/>
              </a:solidFill>
            </a:endParaRPr>
          </a:p>
        </p:txBody>
      </p:sp>
      <p:sp>
        <p:nvSpPr>
          <p:cNvPr id="54" name="矩形 53"/>
          <p:cNvSpPr/>
          <p:nvPr/>
        </p:nvSpPr>
        <p:spPr>
          <a:xfrm>
            <a:off x="1182029" y="1825074"/>
            <a:ext cx="9634654" cy="184651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10820400" y="2055834"/>
            <a:ext cx="1505415" cy="1384995"/>
          </a:xfrm>
          <a:prstGeom prst="rect">
            <a:avLst/>
          </a:prstGeom>
          <a:noFill/>
        </p:spPr>
        <p:txBody>
          <a:bodyPr wrap="square" rtlCol="0">
            <a:spAutoFit/>
          </a:bodyPr>
          <a:lstStyle/>
          <a:p>
            <a:r>
              <a:rPr lang="zh-CN" altLang="en-US" sz="2800" b="1" dirty="0" smtClean="0">
                <a:solidFill>
                  <a:srgbClr val="FF0000"/>
                </a:solidFill>
              </a:rPr>
              <a:t>公告与网站简介</a:t>
            </a:r>
            <a:endParaRPr lang="zh-CN" altLang="en-US" sz="2800" b="1" dirty="0">
              <a:solidFill>
                <a:srgbClr val="FF0000"/>
              </a:solidFill>
            </a:endParaRPr>
          </a:p>
        </p:txBody>
      </p:sp>
      <p:sp>
        <p:nvSpPr>
          <p:cNvPr id="56" name="矩形 55"/>
          <p:cNvSpPr/>
          <p:nvPr/>
        </p:nvSpPr>
        <p:spPr>
          <a:xfrm>
            <a:off x="1182029" y="3572098"/>
            <a:ext cx="9634654" cy="3241658"/>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10965365" y="4261123"/>
            <a:ext cx="1081669" cy="954107"/>
          </a:xfrm>
          <a:prstGeom prst="rect">
            <a:avLst/>
          </a:prstGeom>
          <a:noFill/>
        </p:spPr>
        <p:txBody>
          <a:bodyPr wrap="square" rtlCol="0">
            <a:spAutoFit/>
          </a:bodyPr>
          <a:lstStyle/>
          <a:p>
            <a:r>
              <a:rPr lang="zh-CN" altLang="en-US" sz="2800" b="1" dirty="0" smtClean="0">
                <a:solidFill>
                  <a:srgbClr val="FF0000"/>
                </a:solidFill>
              </a:rPr>
              <a:t>主页内容</a:t>
            </a:r>
            <a:endParaRPr lang="zh-CN" altLang="en-US" sz="2800" b="1" dirty="0">
              <a:solidFill>
                <a:srgbClr val="FF0000"/>
              </a:solidFill>
            </a:endParaRPr>
          </a:p>
        </p:txBody>
      </p:sp>
    </p:spTree>
    <p:extLst>
      <p:ext uri="{BB962C8B-B14F-4D97-AF65-F5344CB8AC3E}">
        <p14:creationId xmlns:p14="http://schemas.microsoft.com/office/powerpoint/2010/main" val="37755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anim calcmode="lin" valueType="num">
                                      <p:cBhvr>
                                        <p:cTn id="33" dur="1000" fill="hold"/>
                                        <p:tgtEl>
                                          <p:spTgt spid="54"/>
                                        </p:tgtEl>
                                        <p:attrNameLst>
                                          <p:attrName>ppt_x</p:attrName>
                                        </p:attrNameLst>
                                      </p:cBhvr>
                                      <p:tavLst>
                                        <p:tav tm="0">
                                          <p:val>
                                            <p:strVal val="#ppt_x"/>
                                          </p:val>
                                        </p:tav>
                                        <p:tav tm="100000">
                                          <p:val>
                                            <p:strVal val="#ppt_x"/>
                                          </p:val>
                                        </p:tav>
                                      </p:tavLst>
                                    </p:anim>
                                    <p:anim calcmode="lin" valueType="num">
                                      <p:cBhvr>
                                        <p:cTn id="3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
                                        </p:tgtEl>
                                      </p:cBhvr>
                                    </p:animEffect>
                                    <p:set>
                                      <p:cBhvr>
                                        <p:cTn id="42" dur="1" fill="hold">
                                          <p:stCondLst>
                                            <p:cond delay="499"/>
                                          </p:stCondLst>
                                        </p:cTn>
                                        <p:tgtEl>
                                          <p:spTgt spid="5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54" grpId="0" animBg="1"/>
      <p:bldP spid="54" grpId="1" animBg="1"/>
      <p:bldP spid="53" grpId="0"/>
      <p:bldP spid="53" grpId="1"/>
      <p:bldP spid="56" grpId="0" animBg="1"/>
      <p:bldP spid="5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080052"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827" y="1272602"/>
            <a:ext cx="8214345" cy="554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1185746" y="1142010"/>
            <a:ext cx="9634654" cy="683063"/>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0820400" y="1301854"/>
            <a:ext cx="1371600" cy="523220"/>
          </a:xfrm>
          <a:prstGeom prst="rect">
            <a:avLst/>
          </a:prstGeom>
          <a:noFill/>
        </p:spPr>
        <p:txBody>
          <a:bodyPr wrap="square" rtlCol="0">
            <a:spAutoFit/>
          </a:bodyPr>
          <a:lstStyle/>
          <a:p>
            <a:r>
              <a:rPr lang="zh-CN" altLang="en-US" sz="2800" b="1" dirty="0" smtClean="0">
                <a:solidFill>
                  <a:srgbClr val="FF0000"/>
                </a:solidFill>
              </a:rPr>
              <a:t>导航栏</a:t>
            </a:r>
            <a:endParaRPr lang="zh-CN" altLang="en-US" sz="2800" b="1" dirty="0">
              <a:solidFill>
                <a:srgbClr val="FF0000"/>
              </a:solidFill>
            </a:endParaRPr>
          </a:p>
        </p:txBody>
      </p:sp>
      <p:sp>
        <p:nvSpPr>
          <p:cNvPr id="28" name="矩形 27"/>
          <p:cNvSpPr/>
          <p:nvPr/>
        </p:nvSpPr>
        <p:spPr>
          <a:xfrm>
            <a:off x="1182029" y="1825074"/>
            <a:ext cx="9634654" cy="1846516"/>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0820400" y="2055834"/>
            <a:ext cx="1505415" cy="1384995"/>
          </a:xfrm>
          <a:prstGeom prst="rect">
            <a:avLst/>
          </a:prstGeom>
          <a:noFill/>
        </p:spPr>
        <p:txBody>
          <a:bodyPr wrap="square" rtlCol="0">
            <a:spAutoFit/>
          </a:bodyPr>
          <a:lstStyle/>
          <a:p>
            <a:r>
              <a:rPr lang="zh-CN" altLang="en-US" sz="2800" b="1" dirty="0" smtClean="0">
                <a:solidFill>
                  <a:srgbClr val="FF0000"/>
                </a:solidFill>
              </a:rPr>
              <a:t>公告与网站简介</a:t>
            </a:r>
            <a:endParaRPr lang="zh-CN" altLang="en-US" sz="2800" b="1" dirty="0">
              <a:solidFill>
                <a:srgbClr val="FF0000"/>
              </a:solidFill>
            </a:endParaRPr>
          </a:p>
        </p:txBody>
      </p:sp>
      <p:sp>
        <p:nvSpPr>
          <p:cNvPr id="30" name="矩形 29"/>
          <p:cNvSpPr/>
          <p:nvPr/>
        </p:nvSpPr>
        <p:spPr>
          <a:xfrm>
            <a:off x="1182029" y="3304469"/>
            <a:ext cx="9634654" cy="2884458"/>
          </a:xfrm>
          <a:prstGeom prst="rect">
            <a:avLst/>
          </a:prstGeom>
          <a:noFill/>
          <a:ln w="762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10965365" y="4261123"/>
            <a:ext cx="1081669" cy="954107"/>
          </a:xfrm>
          <a:prstGeom prst="rect">
            <a:avLst/>
          </a:prstGeom>
          <a:noFill/>
        </p:spPr>
        <p:txBody>
          <a:bodyPr wrap="square" rtlCol="0">
            <a:spAutoFit/>
          </a:bodyPr>
          <a:lstStyle/>
          <a:p>
            <a:r>
              <a:rPr lang="zh-CN" altLang="en-US" sz="2800" b="1" dirty="0" smtClean="0">
                <a:solidFill>
                  <a:srgbClr val="FF0000"/>
                </a:solidFill>
              </a:rPr>
              <a:t>课程简介</a:t>
            </a:r>
            <a:endParaRPr lang="zh-CN" altLang="en-US" sz="2800" b="1" dirty="0">
              <a:solidFill>
                <a:srgbClr val="FF0000"/>
              </a:solidFill>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1" y="2055834"/>
            <a:ext cx="9959975" cy="371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4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9"/>
                                        </p:tgtEl>
                                      </p:cBhvr>
                                    </p:animEffect>
                                    <p:set>
                                      <p:cBhvr>
                                        <p:cTn id="39" dur="1" fill="hold">
                                          <p:stCondLst>
                                            <p:cond delay="499"/>
                                          </p:stCondLst>
                                        </p:cTn>
                                        <p:tgtEl>
                                          <p:spTgt spid="2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xit" presetSubtype="21" fill="hold" grpId="1" nodeType="clickEffect">
                                  <p:stCondLst>
                                    <p:cond delay="0"/>
                                  </p:stCondLst>
                                  <p:childTnLst>
                                    <p:animEffect transition="out" filter="barn(inVertical)">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6" presetClass="exit" presetSubtype="21" fill="hold" grpId="1" nodeType="withEffect">
                                  <p:stCondLst>
                                    <p:cond delay="0"/>
                                  </p:stCondLst>
                                  <p:childTnLst>
                                    <p:animEffect transition="out" filter="barn(inVertical)">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6" presetClass="exit" presetSubtype="21" fill="hold" nodeType="withEffect">
                                  <p:stCondLst>
                                    <p:cond delay="0"/>
                                  </p:stCondLst>
                                  <p:childTnLst>
                                    <p:animEffect transition="out" filter="barn(inVertical)">
                                      <p:cBhvr>
                                        <p:cTn id="60" dur="500"/>
                                        <p:tgtEl>
                                          <p:spTgt spid="5122"/>
                                        </p:tgtEl>
                                      </p:cBhvr>
                                    </p:animEffect>
                                    <p:set>
                                      <p:cBhvr>
                                        <p:cTn id="61" dur="1" fill="hold">
                                          <p:stCondLst>
                                            <p:cond delay="499"/>
                                          </p:stCondLst>
                                        </p:cTn>
                                        <p:tgtEl>
                                          <p:spTgt spid="51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123"/>
                                        </p:tgtEl>
                                        <p:attrNameLst>
                                          <p:attrName>style.visibility</p:attrName>
                                        </p:attrNameLst>
                                      </p:cBhvr>
                                      <p:to>
                                        <p:strVal val="visible"/>
                                      </p:to>
                                    </p:set>
                                    <p:animEffect transition="in" filter="fade">
                                      <p:cBhvr>
                                        <p:cTn id="66" dur="1000"/>
                                        <p:tgtEl>
                                          <p:spTgt spid="5123"/>
                                        </p:tgtEl>
                                      </p:cBhvr>
                                    </p:animEffect>
                                    <p:anim calcmode="lin" valueType="num">
                                      <p:cBhvr>
                                        <p:cTn id="67" dur="1000" fill="hold"/>
                                        <p:tgtEl>
                                          <p:spTgt spid="5123"/>
                                        </p:tgtEl>
                                        <p:attrNameLst>
                                          <p:attrName>ppt_x</p:attrName>
                                        </p:attrNameLst>
                                      </p:cBhvr>
                                      <p:tavLst>
                                        <p:tav tm="0">
                                          <p:val>
                                            <p:strVal val="#ppt_x"/>
                                          </p:val>
                                        </p:tav>
                                        <p:tav tm="100000">
                                          <p:val>
                                            <p:strVal val="#ppt_x"/>
                                          </p:val>
                                        </p:tav>
                                      </p:tavLst>
                                    </p:anim>
                                    <p:anim calcmode="lin" valueType="num">
                                      <p:cBhvr>
                                        <p:cTn id="68"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p:bldP spid="27" grpId="1"/>
      <p:bldP spid="28" grpId="0" animBg="1"/>
      <p:bldP spid="28" grpId="1" animBg="1"/>
      <p:bldP spid="29" grpId="0"/>
      <p:bldP spid="29" grpId="1"/>
      <p:bldP spid="30" grpId="0" animBg="1"/>
      <p:bldP spid="30" grpId="1" animBg="1"/>
      <p:bldP spid="31" grpId="0"/>
      <p:bldP spid="31"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473" y="1268361"/>
            <a:ext cx="7589837" cy="538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013255" y="2553629"/>
            <a:ext cx="1945427" cy="2921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958680" y="1895708"/>
            <a:ext cx="5797629" cy="6579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958679" y="2549913"/>
            <a:ext cx="5797629" cy="409848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92470" y="3294742"/>
            <a:ext cx="1820785" cy="523220"/>
          </a:xfrm>
          <a:prstGeom prst="rect">
            <a:avLst/>
          </a:prstGeom>
          <a:noFill/>
        </p:spPr>
        <p:txBody>
          <a:bodyPr wrap="square" rtlCol="0">
            <a:spAutoFit/>
          </a:bodyPr>
          <a:lstStyle/>
          <a:p>
            <a:r>
              <a:rPr lang="zh-CN" altLang="en-US" sz="2800" b="1" dirty="0" smtClean="0">
                <a:solidFill>
                  <a:srgbClr val="FF0000"/>
                </a:solidFill>
              </a:rPr>
              <a:t>功能分类</a:t>
            </a:r>
            <a:endParaRPr lang="zh-CN" altLang="en-US" sz="2800" b="1" dirty="0">
              <a:solidFill>
                <a:srgbClr val="FF0000"/>
              </a:solidFill>
            </a:endParaRPr>
          </a:p>
        </p:txBody>
      </p:sp>
      <p:sp>
        <p:nvSpPr>
          <p:cNvPr id="36" name="TextBox 35"/>
          <p:cNvSpPr txBox="1"/>
          <p:nvPr/>
        </p:nvSpPr>
        <p:spPr>
          <a:xfrm>
            <a:off x="10091036" y="1747614"/>
            <a:ext cx="1294359" cy="954107"/>
          </a:xfrm>
          <a:prstGeom prst="rect">
            <a:avLst/>
          </a:prstGeom>
          <a:noFill/>
        </p:spPr>
        <p:txBody>
          <a:bodyPr wrap="square" rtlCol="0">
            <a:spAutoFit/>
          </a:bodyPr>
          <a:lstStyle/>
          <a:p>
            <a:r>
              <a:rPr lang="zh-CN" altLang="en-US" sz="2800" b="1" dirty="0" smtClean="0">
                <a:solidFill>
                  <a:srgbClr val="FF0000"/>
                </a:solidFill>
              </a:rPr>
              <a:t>操作台导航栏</a:t>
            </a:r>
            <a:endParaRPr lang="zh-CN" altLang="en-US" sz="2800" b="1" dirty="0">
              <a:solidFill>
                <a:srgbClr val="FF0000"/>
              </a:solidFill>
            </a:endParaRPr>
          </a:p>
        </p:txBody>
      </p:sp>
      <p:sp>
        <p:nvSpPr>
          <p:cNvPr id="37" name="TextBox 36"/>
          <p:cNvSpPr txBox="1"/>
          <p:nvPr/>
        </p:nvSpPr>
        <p:spPr>
          <a:xfrm>
            <a:off x="10091036" y="4229670"/>
            <a:ext cx="1820785" cy="523220"/>
          </a:xfrm>
          <a:prstGeom prst="rect">
            <a:avLst/>
          </a:prstGeom>
          <a:noFill/>
        </p:spPr>
        <p:txBody>
          <a:bodyPr wrap="square" rtlCol="0">
            <a:spAutoFit/>
          </a:bodyPr>
          <a:lstStyle/>
          <a:p>
            <a:r>
              <a:rPr lang="zh-CN" altLang="en-US" sz="2800" b="1" dirty="0" smtClean="0">
                <a:solidFill>
                  <a:srgbClr val="FF0000"/>
                </a:solidFill>
              </a:rPr>
              <a:t>具体内容</a:t>
            </a:r>
            <a:endParaRPr lang="zh-CN" altLang="en-US" sz="2800" b="1" dirty="0">
              <a:solidFill>
                <a:srgbClr val="FF0000"/>
              </a:solidFill>
            </a:endParaRPr>
          </a:p>
        </p:txBody>
      </p:sp>
    </p:spTree>
    <p:extLst>
      <p:ext uri="{BB962C8B-B14F-4D97-AF65-F5344CB8AC3E}">
        <p14:creationId xmlns:p14="http://schemas.microsoft.com/office/powerpoint/2010/main" val="96477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anim calcmode="lin" valueType="num">
                                      <p:cBhvr>
                                        <p:cTn id="48" dur="1000" fill="hold"/>
                                        <p:tgtEl>
                                          <p:spTgt spid="35"/>
                                        </p:tgtEl>
                                        <p:attrNameLst>
                                          <p:attrName>ppt_x</p:attrName>
                                        </p:attrNameLst>
                                      </p:cBhvr>
                                      <p:tavLst>
                                        <p:tav tm="0">
                                          <p:val>
                                            <p:strVal val="#ppt_x"/>
                                          </p:val>
                                        </p:tav>
                                        <p:tav tm="100000">
                                          <p:val>
                                            <p:strVal val="#ppt_x"/>
                                          </p:val>
                                        </p:tav>
                                      </p:tavLst>
                                    </p:anim>
                                    <p:anim calcmode="lin" valueType="num">
                                      <p:cBhvr>
                                        <p:cTn id="49" dur="1000" fill="hold"/>
                                        <p:tgtEl>
                                          <p:spTgt spid="3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4" grpId="0" animBg="1"/>
      <p:bldP spid="34" grpId="1" animBg="1"/>
      <p:bldP spid="35" grpId="0" animBg="1"/>
      <p:bldP spid="4" grpId="0"/>
      <p:bldP spid="4" grpId="1"/>
      <p:bldP spid="36" grpId="0"/>
      <p:bldP spid="36" grpId="1"/>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4464784" y="126348"/>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界面原型</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C:\Users\asus\Desktop\稿定设计导出-20190114-1610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75" y="1456294"/>
            <a:ext cx="8140390" cy="53156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sus\Desktop\稿定设计导出-20190114-1610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592" y="1445812"/>
            <a:ext cx="8156443" cy="53261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sus\Desktop\稿定设计导出-20190114-1611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7216" y="1456293"/>
            <a:ext cx="8140390" cy="5315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49799" y="1261146"/>
            <a:ext cx="646331" cy="369332"/>
          </a:xfrm>
          <a:prstGeom prst="rect">
            <a:avLst/>
          </a:prstGeom>
          <a:noFill/>
        </p:spPr>
        <p:txBody>
          <a:bodyPr wrap="none" rtlCol="0">
            <a:spAutoFit/>
          </a:bodyPr>
          <a:lstStyle/>
          <a:p>
            <a:r>
              <a:rPr lang="zh-CN" altLang="en-US" b="1" dirty="0" smtClean="0"/>
              <a:t>首页</a:t>
            </a:r>
            <a:endParaRPr lang="zh-CN" altLang="en-US" b="1" dirty="0"/>
          </a:p>
        </p:txBody>
      </p:sp>
      <p:sp>
        <p:nvSpPr>
          <p:cNvPr id="60" name="TextBox 59"/>
          <p:cNvSpPr txBox="1"/>
          <p:nvPr/>
        </p:nvSpPr>
        <p:spPr>
          <a:xfrm>
            <a:off x="5538796" y="1258268"/>
            <a:ext cx="1114408" cy="369332"/>
          </a:xfrm>
          <a:prstGeom prst="rect">
            <a:avLst/>
          </a:prstGeom>
          <a:noFill/>
        </p:spPr>
        <p:txBody>
          <a:bodyPr wrap="none" rtlCol="0">
            <a:spAutoFit/>
          </a:bodyPr>
          <a:lstStyle/>
          <a:p>
            <a:r>
              <a:rPr lang="zh-CN" altLang="en-US" b="1" dirty="0" smtClean="0"/>
              <a:t>选择课程</a:t>
            </a:r>
            <a:endParaRPr lang="zh-CN" altLang="en-US" b="1" dirty="0"/>
          </a:p>
        </p:txBody>
      </p:sp>
      <p:sp>
        <p:nvSpPr>
          <p:cNvPr id="61" name="TextBox 60"/>
          <p:cNvSpPr txBox="1"/>
          <p:nvPr/>
        </p:nvSpPr>
        <p:spPr>
          <a:xfrm>
            <a:off x="9664169" y="1258268"/>
            <a:ext cx="1114408" cy="369332"/>
          </a:xfrm>
          <a:prstGeom prst="rect">
            <a:avLst/>
          </a:prstGeom>
          <a:noFill/>
        </p:spPr>
        <p:txBody>
          <a:bodyPr wrap="none" rtlCol="0">
            <a:spAutoFit/>
          </a:bodyPr>
          <a:lstStyle/>
          <a:p>
            <a:r>
              <a:rPr lang="zh-CN" altLang="en-US" b="1" dirty="0" smtClean="0"/>
              <a:t>具体课程</a:t>
            </a:r>
            <a:endParaRPr lang="zh-CN" altLang="en-US" b="1" dirty="0"/>
          </a:p>
        </p:txBody>
      </p:sp>
    </p:spTree>
    <p:extLst>
      <p:ext uri="{BB962C8B-B14F-4D97-AF65-F5344CB8AC3E}">
        <p14:creationId xmlns:p14="http://schemas.microsoft.com/office/powerpoint/2010/main" val="769062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51" y="1765710"/>
            <a:ext cx="6699663" cy="453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914" y="1390281"/>
            <a:ext cx="5109845" cy="528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268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8023260" y="4632722"/>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10</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199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后续设计</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90" y="1419210"/>
            <a:ext cx="8945601" cy="5352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352" y="1419210"/>
            <a:ext cx="93884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352" y="2501885"/>
            <a:ext cx="9380537"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955" y="3541612"/>
            <a:ext cx="9336087"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7792" y="4586187"/>
            <a:ext cx="936625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7792" y="5622824"/>
            <a:ext cx="9350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2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1000"/>
                                        <p:tgtEl>
                                          <p:spTgt spid="8195"/>
                                        </p:tgtEl>
                                      </p:cBhvr>
                                    </p:animEffect>
                                    <p:anim calcmode="lin" valueType="num">
                                      <p:cBhvr>
                                        <p:cTn id="8" dur="1000" fill="hold"/>
                                        <p:tgtEl>
                                          <p:spTgt spid="8195"/>
                                        </p:tgtEl>
                                        <p:attrNameLst>
                                          <p:attrName>ppt_x</p:attrName>
                                        </p:attrNameLst>
                                      </p:cBhvr>
                                      <p:tavLst>
                                        <p:tav tm="0">
                                          <p:val>
                                            <p:strVal val="#ppt_x"/>
                                          </p:val>
                                        </p:tav>
                                        <p:tav tm="100000">
                                          <p:val>
                                            <p:strVal val="#ppt_x"/>
                                          </p:val>
                                        </p:tav>
                                      </p:tavLst>
                                    </p:anim>
                                    <p:anim calcmode="lin" valueType="num">
                                      <p:cBhvr>
                                        <p:cTn id="9" dur="1000" fill="hold"/>
                                        <p:tgtEl>
                                          <p:spTgt spid="819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1000"/>
                                        <p:tgtEl>
                                          <p:spTgt spid="8196"/>
                                        </p:tgtEl>
                                      </p:cBhvr>
                                    </p:animEffect>
                                    <p:anim calcmode="lin" valueType="num">
                                      <p:cBhvr>
                                        <p:cTn id="13" dur="1000" fill="hold"/>
                                        <p:tgtEl>
                                          <p:spTgt spid="8196"/>
                                        </p:tgtEl>
                                        <p:attrNameLst>
                                          <p:attrName>ppt_x</p:attrName>
                                        </p:attrNameLst>
                                      </p:cBhvr>
                                      <p:tavLst>
                                        <p:tav tm="0">
                                          <p:val>
                                            <p:strVal val="#ppt_x"/>
                                          </p:val>
                                        </p:tav>
                                        <p:tav tm="100000">
                                          <p:val>
                                            <p:strVal val="#ppt_x"/>
                                          </p:val>
                                        </p:tav>
                                      </p:tavLst>
                                    </p:anim>
                                    <p:anim calcmode="lin" valueType="num">
                                      <p:cBhvr>
                                        <p:cTn id="14" dur="1000" fill="hold"/>
                                        <p:tgtEl>
                                          <p:spTgt spid="81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fade">
                                      <p:cBhvr>
                                        <p:cTn id="17" dur="1000"/>
                                        <p:tgtEl>
                                          <p:spTgt spid="8197"/>
                                        </p:tgtEl>
                                      </p:cBhvr>
                                    </p:animEffect>
                                    <p:anim calcmode="lin" valueType="num">
                                      <p:cBhvr>
                                        <p:cTn id="18" dur="1000" fill="hold"/>
                                        <p:tgtEl>
                                          <p:spTgt spid="8197"/>
                                        </p:tgtEl>
                                        <p:attrNameLst>
                                          <p:attrName>ppt_x</p:attrName>
                                        </p:attrNameLst>
                                      </p:cBhvr>
                                      <p:tavLst>
                                        <p:tav tm="0">
                                          <p:val>
                                            <p:strVal val="#ppt_x"/>
                                          </p:val>
                                        </p:tav>
                                        <p:tav tm="100000">
                                          <p:val>
                                            <p:strVal val="#ppt_x"/>
                                          </p:val>
                                        </p:tav>
                                      </p:tavLst>
                                    </p:anim>
                                    <p:anim calcmode="lin" valueType="num">
                                      <p:cBhvr>
                                        <p:cTn id="19" dur="1000" fill="hold"/>
                                        <p:tgtEl>
                                          <p:spTgt spid="819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fade">
                                      <p:cBhvr>
                                        <p:cTn id="22" dur="1000"/>
                                        <p:tgtEl>
                                          <p:spTgt spid="8198"/>
                                        </p:tgtEl>
                                      </p:cBhvr>
                                    </p:animEffect>
                                    <p:anim calcmode="lin" valueType="num">
                                      <p:cBhvr>
                                        <p:cTn id="23" dur="1000" fill="hold"/>
                                        <p:tgtEl>
                                          <p:spTgt spid="8198"/>
                                        </p:tgtEl>
                                        <p:attrNameLst>
                                          <p:attrName>ppt_x</p:attrName>
                                        </p:attrNameLst>
                                      </p:cBhvr>
                                      <p:tavLst>
                                        <p:tav tm="0">
                                          <p:val>
                                            <p:strVal val="#ppt_x"/>
                                          </p:val>
                                        </p:tav>
                                        <p:tav tm="100000">
                                          <p:val>
                                            <p:strVal val="#ppt_x"/>
                                          </p:val>
                                        </p:tav>
                                      </p:tavLst>
                                    </p:anim>
                                    <p:anim calcmode="lin" valueType="num">
                                      <p:cBhvr>
                                        <p:cTn id="24" dur="1000" fill="hold"/>
                                        <p:tgtEl>
                                          <p:spTgt spid="819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99"/>
                                        </p:tgtEl>
                                        <p:attrNameLst>
                                          <p:attrName>style.visibility</p:attrName>
                                        </p:attrNameLst>
                                      </p:cBhvr>
                                      <p:to>
                                        <p:strVal val="visible"/>
                                      </p:to>
                                    </p:set>
                                    <p:animEffect transition="in" filter="fade">
                                      <p:cBhvr>
                                        <p:cTn id="27" dur="1000"/>
                                        <p:tgtEl>
                                          <p:spTgt spid="8199"/>
                                        </p:tgtEl>
                                      </p:cBhvr>
                                    </p:animEffect>
                                    <p:anim calcmode="lin" valueType="num">
                                      <p:cBhvr>
                                        <p:cTn id="28" dur="1000" fill="hold"/>
                                        <p:tgtEl>
                                          <p:spTgt spid="8199"/>
                                        </p:tgtEl>
                                        <p:attrNameLst>
                                          <p:attrName>ppt_x</p:attrName>
                                        </p:attrNameLst>
                                      </p:cBhvr>
                                      <p:tavLst>
                                        <p:tav tm="0">
                                          <p:val>
                                            <p:strVal val="#ppt_x"/>
                                          </p:val>
                                        </p:tav>
                                        <p:tav tm="100000">
                                          <p:val>
                                            <p:strVal val="#ppt_x"/>
                                          </p:val>
                                        </p:tav>
                                      </p:tavLst>
                                    </p:anim>
                                    <p:anim calcmode="lin" valueType="num">
                                      <p:cBhvr>
                                        <p:cTn id="29" dur="1000" fill="hold"/>
                                        <p:tgtEl>
                                          <p:spTgt spid="8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5948111" y="4632722"/>
            <a:ext cx="624388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45366"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11</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2" descr="C:\Users\asus\Documents\Tencent Files\1596964410\FileRecv\MobileFile\IMG_11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112" y="2446373"/>
            <a:ext cx="3949245" cy="296193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5709518" y="1758432"/>
            <a:ext cx="3416320" cy="369332"/>
          </a:xfrm>
          <a:prstGeom prst="rect">
            <a:avLst/>
          </a:prstGeom>
          <a:noFill/>
        </p:spPr>
        <p:txBody>
          <a:bodyPr wrap="none" rtlCol="0">
            <a:spAutoFit/>
          </a:bodyPr>
          <a:lstStyle/>
          <a:p>
            <a:r>
              <a:rPr lang="zh-CN" altLang="en-US" dirty="0" smtClean="0"/>
              <a:t>目的：熟悉团队环境，促进交流</a:t>
            </a:r>
            <a:endParaRPr lang="zh-CN" altLang="en-US" dirty="0"/>
          </a:p>
        </p:txBody>
      </p:sp>
      <p:sp>
        <p:nvSpPr>
          <p:cNvPr id="50" name="TextBox 49"/>
          <p:cNvSpPr txBox="1"/>
          <p:nvPr/>
        </p:nvSpPr>
        <p:spPr>
          <a:xfrm>
            <a:off x="5709518" y="2446373"/>
            <a:ext cx="1338982" cy="369332"/>
          </a:xfrm>
          <a:prstGeom prst="rect">
            <a:avLst/>
          </a:prstGeom>
          <a:noFill/>
        </p:spPr>
        <p:txBody>
          <a:bodyPr wrap="square" rtlCol="0">
            <a:spAutoFit/>
          </a:bodyPr>
          <a:lstStyle/>
          <a:p>
            <a:r>
              <a:rPr lang="zh-CN" altLang="en-US" dirty="0" smtClean="0"/>
              <a:t>方式：聚餐</a:t>
            </a:r>
            <a:endParaRPr lang="zh-CN" altLang="en-US" dirty="0"/>
          </a:p>
        </p:txBody>
      </p:sp>
      <p:sp>
        <p:nvSpPr>
          <p:cNvPr id="51" name="TextBox 50"/>
          <p:cNvSpPr txBox="1"/>
          <p:nvPr/>
        </p:nvSpPr>
        <p:spPr>
          <a:xfrm>
            <a:off x="5709518" y="3103600"/>
            <a:ext cx="1569660" cy="369332"/>
          </a:xfrm>
          <a:prstGeom prst="rect">
            <a:avLst/>
          </a:prstGeom>
          <a:noFill/>
        </p:spPr>
        <p:txBody>
          <a:bodyPr wrap="none" rtlCol="0">
            <a:spAutoFit/>
          </a:bodyPr>
          <a:lstStyle/>
          <a:p>
            <a:r>
              <a:rPr lang="zh-CN" altLang="en-US" dirty="0" smtClean="0"/>
              <a:t>地点：胖哥俩</a:t>
            </a:r>
            <a:endParaRPr lang="zh-CN" altLang="en-US" dirty="0"/>
          </a:p>
        </p:txBody>
      </p:sp>
      <p:sp>
        <p:nvSpPr>
          <p:cNvPr id="52" name="TextBox 51"/>
          <p:cNvSpPr txBox="1"/>
          <p:nvPr/>
        </p:nvSpPr>
        <p:spPr>
          <a:xfrm>
            <a:off x="5709518" y="3793091"/>
            <a:ext cx="1459054" cy="369332"/>
          </a:xfrm>
          <a:prstGeom prst="rect">
            <a:avLst/>
          </a:prstGeom>
          <a:noFill/>
        </p:spPr>
        <p:txBody>
          <a:bodyPr wrap="none" rtlCol="0">
            <a:spAutoFit/>
          </a:bodyPr>
          <a:lstStyle/>
          <a:p>
            <a:r>
              <a:rPr lang="zh-CN" altLang="en-US" dirty="0" smtClean="0"/>
              <a:t>消费：</a:t>
            </a:r>
            <a:r>
              <a:rPr lang="en-US" altLang="zh-CN" dirty="0" smtClean="0"/>
              <a:t>330</a:t>
            </a:r>
            <a:r>
              <a:rPr lang="zh-CN" altLang="en-US" dirty="0" smtClean="0"/>
              <a:t>元</a:t>
            </a:r>
            <a:endParaRPr lang="zh-CN" altLang="en-US" dirty="0"/>
          </a:p>
        </p:txBody>
      </p:sp>
      <p:sp>
        <p:nvSpPr>
          <p:cNvPr id="53" name="TextBox 52"/>
          <p:cNvSpPr txBox="1"/>
          <p:nvPr/>
        </p:nvSpPr>
        <p:spPr>
          <a:xfrm>
            <a:off x="5709518" y="4501632"/>
            <a:ext cx="1338828" cy="369332"/>
          </a:xfrm>
          <a:prstGeom prst="rect">
            <a:avLst/>
          </a:prstGeom>
          <a:noFill/>
        </p:spPr>
        <p:txBody>
          <a:bodyPr wrap="none" rtlCol="0">
            <a:spAutoFit/>
          </a:bodyPr>
          <a:lstStyle/>
          <a:p>
            <a:r>
              <a:rPr lang="zh-CN" altLang="en-US" dirty="0" smtClean="0"/>
              <a:t>效果：良好</a:t>
            </a:r>
            <a:endParaRPr lang="zh-CN" altLang="en-US" dirty="0"/>
          </a:p>
        </p:txBody>
      </p:sp>
      <p:sp>
        <p:nvSpPr>
          <p:cNvPr id="3" name="TextBox 2"/>
          <p:cNvSpPr txBox="1"/>
          <p:nvPr/>
        </p:nvSpPr>
        <p:spPr>
          <a:xfrm>
            <a:off x="1126112" y="1606646"/>
            <a:ext cx="2243243" cy="369332"/>
          </a:xfrm>
          <a:prstGeom prst="rect">
            <a:avLst/>
          </a:prstGeom>
          <a:noFill/>
        </p:spPr>
        <p:txBody>
          <a:bodyPr wrap="none" rtlCol="0">
            <a:spAutoFit/>
          </a:bodyPr>
          <a:lstStyle/>
          <a:p>
            <a:r>
              <a:rPr lang="zh-CN" altLang="en-US" dirty="0" smtClean="0"/>
              <a:t>第一次 </a:t>
            </a:r>
            <a:r>
              <a:rPr lang="en-US" altLang="zh-CN" dirty="0" smtClean="0"/>
              <a:t>Team Building</a:t>
            </a:r>
            <a:endParaRPr lang="zh-CN" altLang="en-US" dirty="0"/>
          </a:p>
        </p:txBody>
      </p:sp>
    </p:spTree>
    <p:extLst>
      <p:ext uri="{BB962C8B-B14F-4D97-AF65-F5344CB8AC3E}">
        <p14:creationId xmlns:p14="http://schemas.microsoft.com/office/powerpoint/2010/main" val="40389842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Team Building</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126112" y="1606646"/>
            <a:ext cx="2243243" cy="369332"/>
          </a:xfrm>
          <a:prstGeom prst="rect">
            <a:avLst/>
          </a:prstGeom>
          <a:noFill/>
        </p:spPr>
        <p:txBody>
          <a:bodyPr wrap="none" rtlCol="0">
            <a:spAutoFit/>
          </a:bodyPr>
          <a:lstStyle/>
          <a:p>
            <a:r>
              <a:rPr lang="zh-CN" altLang="en-US" dirty="0" smtClean="0"/>
              <a:t>第二次 </a:t>
            </a:r>
            <a:r>
              <a:rPr lang="en-US" altLang="zh-CN" dirty="0" smtClean="0"/>
              <a:t>Team Building</a:t>
            </a:r>
            <a:endParaRPr lang="zh-CN" altLang="en-US" dirty="0"/>
          </a:p>
        </p:txBody>
      </p:sp>
      <p:pic>
        <p:nvPicPr>
          <p:cNvPr id="18" name="Picture 2" descr="C:\Users\asus\Documents\Tencent Files\1596964410\FileRecv\MobileFile\IMG_11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29" y="2446373"/>
            <a:ext cx="3997391" cy="300322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709518" y="1758432"/>
            <a:ext cx="3877985" cy="369332"/>
          </a:xfrm>
          <a:prstGeom prst="rect">
            <a:avLst/>
          </a:prstGeom>
          <a:noFill/>
        </p:spPr>
        <p:txBody>
          <a:bodyPr wrap="none" rtlCol="0">
            <a:spAutoFit/>
          </a:bodyPr>
          <a:lstStyle/>
          <a:p>
            <a:r>
              <a:rPr lang="zh-CN" altLang="en-US" dirty="0" smtClean="0"/>
              <a:t>目的：团队氛围紧张，需要稍加放松</a:t>
            </a:r>
            <a:endParaRPr lang="zh-CN" altLang="en-US" dirty="0"/>
          </a:p>
        </p:txBody>
      </p:sp>
      <p:sp>
        <p:nvSpPr>
          <p:cNvPr id="20" name="TextBox 19"/>
          <p:cNvSpPr txBox="1"/>
          <p:nvPr/>
        </p:nvSpPr>
        <p:spPr>
          <a:xfrm>
            <a:off x="5709518" y="2446373"/>
            <a:ext cx="2843932" cy="369332"/>
          </a:xfrm>
          <a:prstGeom prst="rect">
            <a:avLst/>
          </a:prstGeom>
          <a:noFill/>
        </p:spPr>
        <p:txBody>
          <a:bodyPr wrap="square" rtlCol="0">
            <a:spAutoFit/>
          </a:bodyPr>
          <a:lstStyle/>
          <a:p>
            <a:r>
              <a:rPr lang="zh-CN" altLang="en-US" dirty="0" smtClean="0"/>
              <a:t>方式：聚餐</a:t>
            </a:r>
            <a:r>
              <a:rPr lang="en-US" altLang="zh-CN" dirty="0" smtClean="0"/>
              <a:t>+K</a:t>
            </a:r>
            <a:r>
              <a:rPr lang="zh-CN" altLang="en-US" dirty="0" smtClean="0"/>
              <a:t>歌</a:t>
            </a:r>
            <a:endParaRPr lang="zh-CN" altLang="en-US" dirty="0"/>
          </a:p>
        </p:txBody>
      </p:sp>
      <p:sp>
        <p:nvSpPr>
          <p:cNvPr id="21" name="TextBox 20"/>
          <p:cNvSpPr txBox="1"/>
          <p:nvPr/>
        </p:nvSpPr>
        <p:spPr>
          <a:xfrm>
            <a:off x="5709518" y="3103600"/>
            <a:ext cx="2146742" cy="369332"/>
          </a:xfrm>
          <a:prstGeom prst="rect">
            <a:avLst/>
          </a:prstGeom>
          <a:noFill/>
        </p:spPr>
        <p:txBody>
          <a:bodyPr wrap="none" rtlCol="0">
            <a:spAutoFit/>
          </a:bodyPr>
          <a:lstStyle/>
          <a:p>
            <a:r>
              <a:rPr lang="zh-CN" altLang="en-US" dirty="0" smtClean="0"/>
              <a:t>地点：海底捞</a:t>
            </a:r>
            <a:r>
              <a:rPr lang="en-US" altLang="zh-CN" dirty="0" smtClean="0"/>
              <a:t>+</a:t>
            </a:r>
            <a:r>
              <a:rPr lang="zh-CN" altLang="en-US" dirty="0" smtClean="0"/>
              <a:t>音浪</a:t>
            </a:r>
            <a:endParaRPr lang="zh-CN" altLang="en-US" dirty="0"/>
          </a:p>
        </p:txBody>
      </p:sp>
      <p:sp>
        <p:nvSpPr>
          <p:cNvPr id="22" name="TextBox 21"/>
          <p:cNvSpPr txBox="1"/>
          <p:nvPr/>
        </p:nvSpPr>
        <p:spPr>
          <a:xfrm>
            <a:off x="5709518" y="3793091"/>
            <a:ext cx="1459054" cy="369332"/>
          </a:xfrm>
          <a:prstGeom prst="rect">
            <a:avLst/>
          </a:prstGeom>
          <a:noFill/>
        </p:spPr>
        <p:txBody>
          <a:bodyPr wrap="none" rtlCol="0">
            <a:spAutoFit/>
          </a:bodyPr>
          <a:lstStyle/>
          <a:p>
            <a:r>
              <a:rPr lang="zh-CN" altLang="en-US" dirty="0" smtClean="0"/>
              <a:t>消费：</a:t>
            </a:r>
            <a:r>
              <a:rPr lang="en-US" altLang="zh-CN" dirty="0" smtClean="0"/>
              <a:t>700</a:t>
            </a:r>
            <a:r>
              <a:rPr lang="zh-CN" altLang="en-US" dirty="0" smtClean="0"/>
              <a:t>元</a:t>
            </a:r>
            <a:endParaRPr lang="zh-CN" altLang="en-US" dirty="0"/>
          </a:p>
        </p:txBody>
      </p:sp>
      <p:sp>
        <p:nvSpPr>
          <p:cNvPr id="23" name="TextBox 22"/>
          <p:cNvSpPr txBox="1"/>
          <p:nvPr/>
        </p:nvSpPr>
        <p:spPr>
          <a:xfrm>
            <a:off x="5709518" y="4501632"/>
            <a:ext cx="1338828" cy="369332"/>
          </a:xfrm>
          <a:prstGeom prst="rect">
            <a:avLst/>
          </a:prstGeom>
          <a:noFill/>
        </p:spPr>
        <p:txBody>
          <a:bodyPr wrap="none" rtlCol="0">
            <a:spAutoFit/>
          </a:bodyPr>
          <a:lstStyle/>
          <a:p>
            <a:r>
              <a:rPr lang="zh-CN" altLang="en-US" dirty="0" smtClean="0"/>
              <a:t>效果：良好</a:t>
            </a:r>
            <a:endParaRPr lang="zh-CN" altLang="en-US" dirty="0"/>
          </a:p>
        </p:txBody>
      </p:sp>
    </p:spTree>
    <p:extLst>
      <p:ext uri="{BB962C8B-B14F-4D97-AF65-F5344CB8AC3E}">
        <p14:creationId xmlns:p14="http://schemas.microsoft.com/office/powerpoint/2010/main" val="3484263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929021" y="464761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12</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05" y="1268361"/>
            <a:ext cx="4422233" cy="550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984" y="1414283"/>
            <a:ext cx="3611563"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4209" y="1414282"/>
            <a:ext cx="3323616"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9263" y="1702492"/>
            <a:ext cx="6682568" cy="463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2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par>
                                <p:cTn id="8" presetID="10" presetClass="entr" presetSubtype="0"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fade">
                                      <p:cBhvr>
                                        <p:cTn id="10" dur="500"/>
                                        <p:tgtEl>
                                          <p:spTgt spid="92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220"/>
                                        </p:tgtEl>
                                      </p:cBhvr>
                                    </p:animEffect>
                                    <p:set>
                                      <p:cBhvr>
                                        <p:cTn id="15" dur="1" fill="hold">
                                          <p:stCondLst>
                                            <p:cond delay="499"/>
                                          </p:stCondLst>
                                        </p:cTn>
                                        <p:tgtEl>
                                          <p:spTgt spid="922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221"/>
                                        </p:tgtEl>
                                      </p:cBhvr>
                                    </p:animEffect>
                                    <p:set>
                                      <p:cBhvr>
                                        <p:cTn id="18" dur="1" fill="hold">
                                          <p:stCondLst>
                                            <p:cond delay="499"/>
                                          </p:stCondLst>
                                        </p:cTn>
                                        <p:tgtEl>
                                          <p:spTgt spid="92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9"/>
                                        </p:tgtEl>
                                        <p:attrNameLst>
                                          <p:attrName>style.visibility</p:attrName>
                                        </p:attrNameLst>
                                      </p:cBhvr>
                                      <p:to>
                                        <p:strVal val="visible"/>
                                      </p:to>
                                    </p:set>
                                    <p:animEffect transition="in" filter="fade">
                                      <p:cBhvr>
                                        <p:cTn id="2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项目总结报告</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28" y="1268361"/>
            <a:ext cx="11223743" cy="5608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91267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绩效雷达图</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1" name="图表 110"/>
          <p:cNvGraphicFramePr>
            <a:graphicFrameLocks/>
          </p:cNvGraphicFramePr>
          <p:nvPr>
            <p:extLst>
              <p:ext uri="{D42A27DB-BD31-4B8C-83A1-F6EECF244321}">
                <p14:modId xmlns:p14="http://schemas.microsoft.com/office/powerpoint/2010/main" val="1514133095"/>
              </p:ext>
            </p:extLst>
          </p:nvPr>
        </p:nvGraphicFramePr>
        <p:xfrm>
          <a:off x="0" y="1268361"/>
          <a:ext cx="12192000" cy="55036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84550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文本框 16"/>
          <p:cNvSpPr>
            <a:spLocks noChangeArrowheads="1"/>
          </p:cNvSpPr>
          <p:nvPr/>
        </p:nvSpPr>
        <p:spPr bwMode="auto">
          <a:xfrm>
            <a:off x="6929021" y="4632722"/>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600" b="1" dirty="0" smtClean="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移动课堂助手</a:t>
            </a:r>
            <a:endParaRPr lang="en-US" altLang="en-US" sz="6600" b="1" dirty="0">
              <a:solidFill>
                <a:prstClr val="black">
                  <a:lumMod val="65000"/>
                  <a:lumOff val="35000"/>
                </a:prst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934200" y="1197409"/>
            <a:ext cx="4196342" cy="1200329"/>
          </a:xfrm>
          <a:prstGeom prst="rect">
            <a:avLst/>
          </a:prstGeom>
          <a:noFill/>
          <a:effectLst/>
        </p:spPr>
        <p:txBody>
          <a:bodyPr wrap="none" rtlCol="0">
            <a:spAutoFit/>
          </a:bodyPr>
          <a:lstStyle/>
          <a:p>
            <a:r>
              <a:rPr lang="en-US" altLang="zh-CN"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PART   13</a:t>
            </a:r>
            <a:endParaRPr lang="zh-CN" altLang="en-US" sz="7200" b="1" dirty="0" smtClean="0">
              <a:solidFill>
                <a:prstClr val="whit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2059380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目录</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0" y="1268361"/>
            <a:ext cx="43815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20" y="1683543"/>
            <a:ext cx="4291013"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5770" y="3428206"/>
            <a:ext cx="425926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8754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0" y="126348"/>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移动课堂助理</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268361"/>
            <a:ext cx="11407366" cy="369332"/>
          </a:xfrm>
          <a:prstGeom prst="rect">
            <a:avLst/>
          </a:prstGeom>
        </p:spPr>
        <p:txBody>
          <a:bodyPr wrap="square">
            <a:spAutoFit/>
          </a:bodyPr>
          <a:lstStyle/>
          <a:p>
            <a:r>
              <a:rPr lang="zh-CN" altLang="zh-CN" b="1" dirty="0"/>
              <a:t>现在通知你们小组，在接下来的三个月中完成教师提出的移动课堂助理的需求，怎么做？</a:t>
            </a:r>
            <a:endParaRPr lang="zh-CN" altLang="en-US" dirty="0"/>
          </a:p>
        </p:txBody>
      </p:sp>
      <p:sp>
        <p:nvSpPr>
          <p:cNvPr id="30" name="TextBox 29"/>
          <p:cNvSpPr txBox="1"/>
          <p:nvPr/>
        </p:nvSpPr>
        <p:spPr>
          <a:xfrm>
            <a:off x="3391120" y="2165822"/>
            <a:ext cx="5206875" cy="3693319"/>
          </a:xfrm>
          <a:prstGeom prst="rect">
            <a:avLst/>
          </a:prstGeom>
          <a:noFill/>
        </p:spPr>
        <p:txBody>
          <a:bodyPr wrap="none" rtlCol="0">
            <a:spAutoFit/>
          </a:bodyPr>
          <a:lstStyle/>
          <a:p>
            <a:r>
              <a:rPr lang="en-US" altLang="zh-CN" dirty="0" smtClean="0"/>
              <a:t>1.</a:t>
            </a:r>
            <a:r>
              <a:rPr lang="zh-CN" altLang="en-US" dirty="0" smtClean="0"/>
              <a:t>对项目进行可行性分析</a:t>
            </a:r>
            <a:endParaRPr lang="en-US" altLang="zh-CN" dirty="0" smtClean="0"/>
          </a:p>
          <a:p>
            <a:r>
              <a:rPr lang="en-US" altLang="zh-CN" dirty="0" smtClean="0"/>
              <a:t>2.</a:t>
            </a:r>
            <a:r>
              <a:rPr lang="zh-CN" altLang="en-US" dirty="0"/>
              <a:t>编写</a:t>
            </a:r>
            <a:r>
              <a:rPr lang="zh-CN" altLang="en-US" dirty="0" smtClean="0"/>
              <a:t>项目章程，获取授权</a:t>
            </a:r>
            <a:endParaRPr lang="en-US" altLang="zh-CN" dirty="0" smtClean="0"/>
          </a:p>
          <a:p>
            <a:r>
              <a:rPr lang="en-US" altLang="zh-CN" dirty="0" smtClean="0"/>
              <a:t>3.</a:t>
            </a:r>
            <a:r>
              <a:rPr lang="zh-CN" altLang="en-US" dirty="0" smtClean="0"/>
              <a:t>制定项目计划（总体计划、子计划、甘特图等）</a:t>
            </a:r>
            <a:endParaRPr lang="en-US" altLang="zh-CN" dirty="0" smtClean="0"/>
          </a:p>
          <a:p>
            <a:r>
              <a:rPr lang="en-US" altLang="zh-CN" dirty="0" smtClean="0"/>
              <a:t>4.</a:t>
            </a:r>
            <a:r>
              <a:rPr lang="zh-CN" altLang="en-US" dirty="0" smtClean="0"/>
              <a:t>需求获取（确定原型）</a:t>
            </a:r>
            <a:endParaRPr lang="en-US" altLang="zh-CN" dirty="0" smtClean="0"/>
          </a:p>
          <a:p>
            <a:r>
              <a:rPr lang="en-US" altLang="zh-CN" dirty="0" smtClean="0"/>
              <a:t>5.</a:t>
            </a:r>
            <a:r>
              <a:rPr lang="zh-CN" altLang="en-US" dirty="0" smtClean="0"/>
              <a:t>需求分析</a:t>
            </a:r>
            <a:endParaRPr lang="en-US" altLang="zh-CN" dirty="0" smtClean="0"/>
          </a:p>
          <a:p>
            <a:r>
              <a:rPr lang="en-US" altLang="zh-CN" dirty="0" smtClean="0"/>
              <a:t>6.</a:t>
            </a:r>
            <a:r>
              <a:rPr lang="zh-CN" altLang="en-US" dirty="0" smtClean="0"/>
              <a:t>编写</a:t>
            </a:r>
            <a:r>
              <a:rPr lang="en-US" altLang="zh-CN" dirty="0" smtClean="0"/>
              <a:t>SRS</a:t>
            </a:r>
            <a:r>
              <a:rPr lang="zh-CN" altLang="en-US" dirty="0" smtClean="0"/>
              <a:t>与测试用例</a:t>
            </a:r>
            <a:endParaRPr lang="en-US" altLang="zh-CN" dirty="0" smtClean="0"/>
          </a:p>
          <a:p>
            <a:r>
              <a:rPr lang="en-US" altLang="zh-CN" dirty="0" smtClean="0"/>
              <a:t>7.</a:t>
            </a:r>
            <a:r>
              <a:rPr lang="zh-CN" altLang="en-US" dirty="0" smtClean="0"/>
              <a:t>编写开发计划、概要设计说明等后续阶段设计</a:t>
            </a:r>
            <a:endParaRPr lang="en-US" altLang="zh-CN" dirty="0" smtClean="0"/>
          </a:p>
          <a:p>
            <a:r>
              <a:rPr lang="en-US" altLang="zh-CN" dirty="0" smtClean="0"/>
              <a:t>9.</a:t>
            </a:r>
            <a:r>
              <a:rPr lang="zh-CN" altLang="en-US" dirty="0" smtClean="0"/>
              <a:t>软件设计（系统框架设计、数据库设计等）</a:t>
            </a:r>
            <a:endParaRPr lang="en-US" altLang="zh-CN" dirty="0" smtClean="0"/>
          </a:p>
          <a:p>
            <a:r>
              <a:rPr lang="en-US" altLang="zh-CN" dirty="0" smtClean="0"/>
              <a:t>8.</a:t>
            </a:r>
            <a:r>
              <a:rPr lang="zh-CN" altLang="en-US" dirty="0" smtClean="0"/>
              <a:t>系统实现</a:t>
            </a:r>
            <a:endParaRPr lang="en-US" altLang="zh-CN" dirty="0" smtClean="0"/>
          </a:p>
          <a:p>
            <a:r>
              <a:rPr lang="en-US" altLang="zh-CN" dirty="0" smtClean="0"/>
              <a:t>9.</a:t>
            </a:r>
            <a:r>
              <a:rPr lang="zh-CN" altLang="en-US" dirty="0" smtClean="0"/>
              <a:t>软件测试</a:t>
            </a:r>
            <a:endParaRPr lang="en-US" altLang="zh-CN" dirty="0" smtClean="0"/>
          </a:p>
          <a:p>
            <a:r>
              <a:rPr lang="en-US" altLang="zh-CN" dirty="0" smtClean="0"/>
              <a:t>10.</a:t>
            </a:r>
            <a:r>
              <a:rPr lang="zh-CN" altLang="en-US" dirty="0" smtClean="0"/>
              <a:t>交付</a:t>
            </a:r>
            <a:endParaRPr lang="en-US" altLang="zh-CN" dirty="0" smtClean="0"/>
          </a:p>
          <a:p>
            <a:r>
              <a:rPr lang="en-US" altLang="zh-CN" dirty="0" smtClean="0"/>
              <a:t>11.</a:t>
            </a:r>
            <a:r>
              <a:rPr lang="zh-CN" altLang="en-US" dirty="0" smtClean="0"/>
              <a:t>软件维护</a:t>
            </a:r>
            <a:endParaRPr lang="en-US" altLang="zh-CN" dirty="0" smtClean="0"/>
          </a:p>
          <a:p>
            <a:endParaRPr lang="zh-CN" altLang="en-US" dirty="0"/>
          </a:p>
        </p:txBody>
      </p:sp>
    </p:spTree>
    <p:extLst>
      <p:ext uri="{BB962C8B-B14F-4D97-AF65-F5344CB8AC3E}">
        <p14:creationId xmlns:p14="http://schemas.microsoft.com/office/powerpoint/2010/main" val="3821153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7" name="文本框 1"/>
          <p:cNvSpPr>
            <a:spLocks noChangeArrowheads="1"/>
          </p:cNvSpPr>
          <p:nvPr/>
        </p:nvSpPr>
        <p:spPr bwMode="auto">
          <a:xfrm>
            <a:off x="1533241" y="341003"/>
            <a:ext cx="42883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8000" b="1" dirty="0" smtClean="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感谢聆听</a:t>
            </a:r>
            <a:endParaRPr lang="en-US" altLang="en-US" sz="8000" b="1" dirty="0">
              <a:solidFill>
                <a:schemeClr val="tx1">
                  <a:lumMod val="65000"/>
                  <a:lumOff val="35000"/>
                </a:schemeClr>
              </a:solidFill>
              <a:effectLst>
                <a:outerShdw blurRad="635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文本框 267"/>
          <p:cNvSpPr txBox="1"/>
          <p:nvPr/>
        </p:nvSpPr>
        <p:spPr>
          <a:xfrm>
            <a:off x="1600568" y="1664442"/>
            <a:ext cx="4153701" cy="523220"/>
          </a:xfrm>
          <a:prstGeom prst="rect">
            <a:avLst/>
          </a:prstGeom>
          <a:noFill/>
          <a:effectLst/>
        </p:spPr>
        <p:txBody>
          <a:bodyPr wrap="none" rtlCol="0">
            <a:spAutoFit/>
          </a:bodyPr>
          <a:lstStyle/>
          <a:p>
            <a:r>
              <a:rPr lang="en-US" altLang="zh-CN" sz="28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BUSINESS  REPORT</a:t>
            </a:r>
            <a:endParaRPr lang="zh-CN" altLang="en-US" sz="2800" dirty="0" smtClean="0">
              <a:solidFill>
                <a:schemeClr val="tx1">
                  <a:lumMod val="65000"/>
                  <a:lumOff val="35000"/>
                </a:schemeClr>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269" name="文本框 268"/>
          <p:cNvSpPr txBox="1"/>
          <p:nvPr/>
        </p:nvSpPr>
        <p:spPr>
          <a:xfrm>
            <a:off x="7460593" y="5784155"/>
            <a:ext cx="3748142" cy="523220"/>
          </a:xfrm>
          <a:prstGeom prst="rect">
            <a:avLst/>
          </a:prstGeom>
          <a:noFill/>
          <a:effectLst/>
        </p:spPr>
        <p:txBody>
          <a:bodyPr wrap="none" rtlCol="0">
            <a:spAutoFit/>
          </a:bodyPr>
          <a:lstStyle/>
          <a:p>
            <a:r>
              <a:rPr lang="en-US" altLang="zh-CN"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COMPANY     NAME</a:t>
            </a:r>
            <a:endParaRPr lang="zh-CN" altLang="en-US" sz="2800" b="1" dirty="0" smtClean="0">
              <a:solidFill>
                <a:srgbClr val="FEFEFE"/>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Tree>
    <p:extLst>
      <p:ext uri="{BB962C8B-B14F-4D97-AF65-F5344CB8AC3E}">
        <p14:creationId xmlns:p14="http://schemas.microsoft.com/office/powerpoint/2010/main" val="3972301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12192000" cy="6855543"/>
            <a:chOff x="0" y="0"/>
            <a:chExt cx="12192000" cy="6855543"/>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6836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93411"/>
            <a:stretch/>
          </p:blipFill>
          <p:spPr>
            <a:xfrm>
              <a:off x="0" y="6771969"/>
              <a:ext cx="12192000" cy="83574"/>
            </a:xfrm>
            <a:prstGeom prst="rect">
              <a:avLst/>
            </a:prstGeom>
          </p:spPr>
        </p:pic>
      </p:grpSp>
      <p:sp>
        <p:nvSpPr>
          <p:cNvPr id="7" name="文本框 18"/>
          <p:cNvSpPr>
            <a:spLocks noChangeArrowheads="1"/>
          </p:cNvSpPr>
          <p:nvPr/>
        </p:nvSpPr>
        <p:spPr bwMode="auto">
          <a:xfrm>
            <a:off x="1989294" y="126348"/>
            <a:ext cx="82157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需求项目计划</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项目规范</a:t>
            </a:r>
            <a:endParaRPr lang="en-US"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324324" y="-1122089"/>
            <a:ext cx="688932" cy="901874"/>
          </a:xfrm>
          <a:prstGeom prst="rect">
            <a:avLst/>
          </a:prstGeom>
          <a:solidFill>
            <a:srgbClr val="2EA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13256" y="-1122089"/>
            <a:ext cx="688932" cy="901874"/>
          </a:xfrm>
          <a:prstGeom prst="rect">
            <a:avLst/>
          </a:prstGeom>
          <a:solidFill>
            <a:srgbClr val="228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02188" y="-1122089"/>
            <a:ext cx="688932" cy="901874"/>
          </a:xfrm>
          <a:prstGeom prst="rect">
            <a:avLst/>
          </a:prstGeom>
          <a:solidFill>
            <a:srgbClr val="585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91120" y="-1122089"/>
            <a:ext cx="688932" cy="901874"/>
          </a:xfrm>
          <a:prstGeom prst="rect">
            <a:avLst/>
          </a:prstGeom>
          <a:solidFill>
            <a:srgbClr val="873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80052" y="-1122089"/>
            <a:ext cx="688932" cy="901874"/>
          </a:xfrm>
          <a:prstGeom prst="rect">
            <a:avLst/>
          </a:prstGeom>
          <a:solidFill>
            <a:srgbClr val="DA5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 xmlns:a16="http://schemas.microsoft.com/office/drawing/2014/main" id="{4BBD580D-73D1-4B90-A9E2-D6896FBDC4FF}"/>
              </a:ext>
            </a:extLst>
          </p:cNvPr>
          <p:cNvGrpSpPr/>
          <p:nvPr/>
        </p:nvGrpSpPr>
        <p:grpSpPr>
          <a:xfrm>
            <a:off x="1539872" y="1576429"/>
            <a:ext cx="9112255" cy="4781093"/>
            <a:chOff x="495571" y="1569433"/>
            <a:chExt cx="7938424" cy="4781093"/>
          </a:xfrm>
        </p:grpSpPr>
        <p:sp>
          <p:nvSpPr>
            <p:cNvPr id="32" name="任意多边形: 形状 31">
              <a:extLst>
                <a:ext uri="{FF2B5EF4-FFF2-40B4-BE49-F238E27FC236}">
                  <a16:creationId xmlns="" xmlns:a16="http://schemas.microsoft.com/office/drawing/2014/main" id="{6079A041-BCE5-4C20-9CED-B465F9EB51BC}"/>
                </a:ext>
              </a:extLst>
            </p:cNvPr>
            <p:cNvSpPr/>
            <p:nvPr/>
          </p:nvSpPr>
          <p:spPr>
            <a:xfrm rot="21600000">
              <a:off x="881515" y="1569433"/>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2EA7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9000</a:t>
              </a:r>
              <a:r>
                <a:rPr lang="zh-CN" sz="2000" kern="1200" dirty="0"/>
                <a:t>：选择和使用的指导方针</a:t>
              </a:r>
            </a:p>
          </p:txBody>
        </p:sp>
        <p:sp>
          <p:nvSpPr>
            <p:cNvPr id="33" name="椭圆 32">
              <a:extLst>
                <a:ext uri="{FF2B5EF4-FFF2-40B4-BE49-F238E27FC236}">
                  <a16:creationId xmlns="" xmlns:a16="http://schemas.microsoft.com/office/drawing/2014/main" id="{ACED6A33-B783-4693-A016-D190013D38F3}"/>
                </a:ext>
              </a:extLst>
            </p:cNvPr>
            <p:cNvSpPr/>
            <p:nvPr/>
          </p:nvSpPr>
          <p:spPr>
            <a:xfrm>
              <a:off x="495571" y="1569434"/>
              <a:ext cx="771887" cy="771887"/>
            </a:xfrm>
            <a:prstGeom prst="ellipse">
              <a:avLst/>
            </a:prstGeom>
            <a:solidFill>
              <a:srgbClr val="2EA7BD"/>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任意多边形: 形状 33">
              <a:extLst>
                <a:ext uri="{FF2B5EF4-FFF2-40B4-BE49-F238E27FC236}">
                  <a16:creationId xmlns="" xmlns:a16="http://schemas.microsoft.com/office/drawing/2014/main" id="{C2B2E999-85E2-419E-865E-69B7DDC0979C}"/>
                </a:ext>
              </a:extLst>
            </p:cNvPr>
            <p:cNvSpPr/>
            <p:nvPr/>
          </p:nvSpPr>
          <p:spPr>
            <a:xfrm rot="21600000">
              <a:off x="881515" y="2571735"/>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2280C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9001</a:t>
              </a:r>
              <a:r>
                <a:rPr lang="zh-CN" sz="2000" kern="1200" dirty="0"/>
                <a:t>：设计、开发、生产、安装和服务的质量保证指导方针</a:t>
              </a:r>
            </a:p>
          </p:txBody>
        </p:sp>
        <p:sp>
          <p:nvSpPr>
            <p:cNvPr id="35" name="椭圆 34">
              <a:extLst>
                <a:ext uri="{FF2B5EF4-FFF2-40B4-BE49-F238E27FC236}">
                  <a16:creationId xmlns="" xmlns:a16="http://schemas.microsoft.com/office/drawing/2014/main" id="{CE132A68-11E4-4524-9B1B-9C529263EEBF}"/>
                </a:ext>
              </a:extLst>
            </p:cNvPr>
            <p:cNvSpPr/>
            <p:nvPr/>
          </p:nvSpPr>
          <p:spPr>
            <a:xfrm>
              <a:off x="495571" y="2571736"/>
              <a:ext cx="771887" cy="771887"/>
            </a:xfrm>
            <a:prstGeom prst="ellipse">
              <a:avLst/>
            </a:prstGeom>
            <a:solidFill>
              <a:srgbClr val="2280C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任意多边形: 形状 35">
              <a:extLst>
                <a:ext uri="{FF2B5EF4-FFF2-40B4-BE49-F238E27FC236}">
                  <a16:creationId xmlns="" xmlns:a16="http://schemas.microsoft.com/office/drawing/2014/main" id="{F660B0F2-078E-481B-8E16-36B97D57C4EE}"/>
                </a:ext>
              </a:extLst>
            </p:cNvPr>
            <p:cNvSpPr/>
            <p:nvPr/>
          </p:nvSpPr>
          <p:spPr>
            <a:xfrm rot="21600000">
              <a:off x="881515" y="3574036"/>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5858A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9002</a:t>
              </a:r>
              <a:r>
                <a:rPr lang="zh-CN" sz="2000" kern="1200" dirty="0"/>
                <a:t>：为主要涉及制造的公司提供质量保证指导方针</a:t>
              </a:r>
            </a:p>
          </p:txBody>
        </p:sp>
        <p:sp>
          <p:nvSpPr>
            <p:cNvPr id="37" name="椭圆 36">
              <a:extLst>
                <a:ext uri="{FF2B5EF4-FFF2-40B4-BE49-F238E27FC236}">
                  <a16:creationId xmlns="" xmlns:a16="http://schemas.microsoft.com/office/drawing/2014/main" id="{4A5199E2-6600-4637-92B4-334B29F1E1AE}"/>
                </a:ext>
              </a:extLst>
            </p:cNvPr>
            <p:cNvSpPr/>
            <p:nvPr/>
          </p:nvSpPr>
          <p:spPr>
            <a:xfrm>
              <a:off x="495571" y="3574037"/>
              <a:ext cx="771887" cy="771887"/>
            </a:xfrm>
            <a:prstGeom prst="ellipse">
              <a:avLst/>
            </a:prstGeom>
            <a:solidFill>
              <a:srgbClr val="5858AC"/>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任意多边形: 形状 37">
              <a:extLst>
                <a:ext uri="{FF2B5EF4-FFF2-40B4-BE49-F238E27FC236}">
                  <a16:creationId xmlns="" xmlns:a16="http://schemas.microsoft.com/office/drawing/2014/main" id="{FBABA4F3-D475-47B5-A359-C90395BCAE46}"/>
                </a:ext>
              </a:extLst>
            </p:cNvPr>
            <p:cNvSpPr/>
            <p:nvPr/>
          </p:nvSpPr>
          <p:spPr>
            <a:xfrm rot="21600000">
              <a:off x="881515" y="4576337"/>
              <a:ext cx="7552480" cy="771889"/>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873DA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1" numCol="1" spcCol="1270" anchor="ctr" anchorCtr="0">
              <a:noAutofit/>
            </a:bodyPr>
            <a:lstStyle/>
            <a:p>
              <a:pPr marL="0" lvl="0" indent="0" defTabSz="889000">
                <a:lnSpc>
                  <a:spcPct val="90000"/>
                </a:lnSpc>
                <a:spcBef>
                  <a:spcPct val="0"/>
                </a:spcBef>
                <a:spcAft>
                  <a:spcPct val="35000"/>
                </a:spcAft>
                <a:buNone/>
              </a:pPr>
              <a:r>
                <a:rPr lang="en-US" sz="2000" kern="1200" dirty="0"/>
                <a:t>	ISO 9003</a:t>
              </a:r>
              <a:r>
                <a:rPr lang="zh-CN" sz="2000" kern="1200" dirty="0"/>
                <a:t>：为主要涉及分销的公司提供质量保证指导方针</a:t>
              </a:r>
            </a:p>
          </p:txBody>
        </p:sp>
        <p:sp>
          <p:nvSpPr>
            <p:cNvPr id="39" name="椭圆 38">
              <a:extLst>
                <a:ext uri="{FF2B5EF4-FFF2-40B4-BE49-F238E27FC236}">
                  <a16:creationId xmlns="" xmlns:a16="http://schemas.microsoft.com/office/drawing/2014/main" id="{AE86392A-7958-4FE4-9FEE-185D0D8B0821}"/>
                </a:ext>
              </a:extLst>
            </p:cNvPr>
            <p:cNvSpPr/>
            <p:nvPr/>
          </p:nvSpPr>
          <p:spPr>
            <a:xfrm>
              <a:off x="495571" y="4576338"/>
              <a:ext cx="771887" cy="771887"/>
            </a:xfrm>
            <a:prstGeom prst="ellipse">
              <a:avLst/>
            </a:prstGeom>
            <a:solidFill>
              <a:srgbClr val="873DAB"/>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0" name="任意多边形: 形状 39">
              <a:extLst>
                <a:ext uri="{FF2B5EF4-FFF2-40B4-BE49-F238E27FC236}">
                  <a16:creationId xmlns="" xmlns:a16="http://schemas.microsoft.com/office/drawing/2014/main" id="{6F2B9E9D-B8DA-4807-94F9-1AF82BFA7C06}"/>
                </a:ext>
              </a:extLst>
            </p:cNvPr>
            <p:cNvSpPr/>
            <p:nvPr/>
          </p:nvSpPr>
          <p:spPr>
            <a:xfrm rot="21600000">
              <a:off x="881515" y="5578638"/>
              <a:ext cx="7552480" cy="771888"/>
            </a:xfrm>
            <a:custGeom>
              <a:avLst/>
              <a:gdLst>
                <a:gd name="connsiteX0" fmla="*/ 0 w 7552480"/>
                <a:gd name="connsiteY0" fmla="*/ 0 h 771887"/>
                <a:gd name="connsiteX1" fmla="*/ 7166537 w 7552480"/>
                <a:gd name="connsiteY1" fmla="*/ 0 h 771887"/>
                <a:gd name="connsiteX2" fmla="*/ 7552480 w 7552480"/>
                <a:gd name="connsiteY2" fmla="*/ 385944 h 771887"/>
                <a:gd name="connsiteX3" fmla="*/ 7166537 w 7552480"/>
                <a:gd name="connsiteY3" fmla="*/ 771887 h 771887"/>
                <a:gd name="connsiteX4" fmla="*/ 0 w 7552480"/>
                <a:gd name="connsiteY4" fmla="*/ 771887 h 771887"/>
                <a:gd name="connsiteX5" fmla="*/ 0 w 7552480"/>
                <a:gd name="connsiteY5" fmla="*/ 0 h 77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2480" h="771887">
                  <a:moveTo>
                    <a:pt x="7552480" y="771886"/>
                  </a:moveTo>
                  <a:lnTo>
                    <a:pt x="385943" y="771886"/>
                  </a:lnTo>
                  <a:lnTo>
                    <a:pt x="0" y="385943"/>
                  </a:lnTo>
                  <a:lnTo>
                    <a:pt x="385943" y="1"/>
                  </a:lnTo>
                  <a:lnTo>
                    <a:pt x="7552480" y="1"/>
                  </a:lnTo>
                  <a:lnTo>
                    <a:pt x="7552480" y="771886"/>
                  </a:lnTo>
                  <a:close/>
                </a:path>
              </a:pathLst>
            </a:custGeom>
            <a:solidFill>
              <a:srgbClr val="DA57A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353" tIns="76201" rIns="142240" bIns="76200" numCol="1" spcCol="1270" anchor="ctr" anchorCtr="0">
              <a:noAutofit/>
            </a:bodyPr>
            <a:lstStyle/>
            <a:p>
              <a:pPr marL="0" lvl="0" indent="0" defTabSz="889000">
                <a:lnSpc>
                  <a:spcPct val="90000"/>
                </a:lnSpc>
                <a:spcBef>
                  <a:spcPct val="0"/>
                </a:spcBef>
                <a:spcAft>
                  <a:spcPct val="35000"/>
                </a:spcAft>
                <a:buNone/>
              </a:pPr>
              <a:r>
                <a:rPr lang="en-US" sz="2000" kern="1200" dirty="0"/>
                <a:t>	ISO 9004</a:t>
              </a:r>
              <a:r>
                <a:rPr lang="zh-CN" sz="2000" kern="1200" dirty="0"/>
                <a:t>：质量管理系统中多个元素的应用指南</a:t>
              </a:r>
            </a:p>
          </p:txBody>
        </p:sp>
        <p:sp>
          <p:nvSpPr>
            <p:cNvPr id="41" name="椭圆 40">
              <a:extLst>
                <a:ext uri="{FF2B5EF4-FFF2-40B4-BE49-F238E27FC236}">
                  <a16:creationId xmlns="" xmlns:a16="http://schemas.microsoft.com/office/drawing/2014/main" id="{5473FFDF-F6C3-451A-AA6A-95D33E9A68A8}"/>
                </a:ext>
              </a:extLst>
            </p:cNvPr>
            <p:cNvSpPr/>
            <p:nvPr/>
          </p:nvSpPr>
          <p:spPr>
            <a:xfrm>
              <a:off x="495571" y="5578639"/>
              <a:ext cx="771887" cy="771887"/>
            </a:xfrm>
            <a:prstGeom prst="ellipse">
              <a:avLst/>
            </a:prstGeom>
            <a:solidFill>
              <a:srgbClr val="DA57A3"/>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96" name="组合 95">
            <a:extLst>
              <a:ext uri="{FF2B5EF4-FFF2-40B4-BE49-F238E27FC236}">
                <a16:creationId xmlns="" xmlns:a16="http://schemas.microsoft.com/office/drawing/2014/main" id="{6FFF1D45-BD92-4855-A23D-5D951B674CE1}"/>
              </a:ext>
            </a:extLst>
          </p:cNvPr>
          <p:cNvGrpSpPr/>
          <p:nvPr/>
        </p:nvGrpSpPr>
        <p:grpSpPr>
          <a:xfrm>
            <a:off x="1860790" y="1841538"/>
            <a:ext cx="244188" cy="241669"/>
            <a:chOff x="6967126" y="4092464"/>
            <a:chExt cx="453105" cy="448433"/>
          </a:xfrm>
          <a:solidFill>
            <a:srgbClr val="FEFEFE"/>
          </a:solidFill>
          <a:effectLst/>
        </p:grpSpPr>
        <p:sp>
          <p:nvSpPr>
            <p:cNvPr id="97" name="Freeform 136">
              <a:extLst>
                <a:ext uri="{FF2B5EF4-FFF2-40B4-BE49-F238E27FC236}">
                  <a16:creationId xmlns="" xmlns:a16="http://schemas.microsoft.com/office/drawing/2014/main" id="{E512A0E8-341F-463A-B27E-852C3A080B4B}"/>
                </a:ext>
              </a:extLst>
            </p:cNvPr>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137">
              <a:extLst>
                <a:ext uri="{FF2B5EF4-FFF2-40B4-BE49-F238E27FC236}">
                  <a16:creationId xmlns="" xmlns:a16="http://schemas.microsoft.com/office/drawing/2014/main" id="{3EA5E703-6449-4221-BD82-A8FD9C43E8C7}"/>
                </a:ext>
              </a:extLst>
            </p:cNvPr>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9" name="组合 98">
            <a:extLst>
              <a:ext uri="{FF2B5EF4-FFF2-40B4-BE49-F238E27FC236}">
                <a16:creationId xmlns="" xmlns:a16="http://schemas.microsoft.com/office/drawing/2014/main" id="{83436417-8546-4F27-B6C5-EB98C74BD8F3}"/>
              </a:ext>
            </a:extLst>
          </p:cNvPr>
          <p:cNvGrpSpPr/>
          <p:nvPr/>
        </p:nvGrpSpPr>
        <p:grpSpPr>
          <a:xfrm>
            <a:off x="1860790" y="2821957"/>
            <a:ext cx="244188" cy="285924"/>
            <a:chOff x="7090992" y="4839631"/>
            <a:chExt cx="424306" cy="367732"/>
          </a:xfrm>
          <a:solidFill>
            <a:schemeClr val="bg1"/>
          </a:solidFill>
        </p:grpSpPr>
        <p:sp>
          <p:nvSpPr>
            <p:cNvPr id="100" name="Freeform 19">
              <a:extLst>
                <a:ext uri="{FF2B5EF4-FFF2-40B4-BE49-F238E27FC236}">
                  <a16:creationId xmlns="" xmlns:a16="http://schemas.microsoft.com/office/drawing/2014/main" id="{4786BBF2-EE54-48E5-B053-532E3170BB2F}"/>
                </a:ext>
              </a:extLst>
            </p:cNvPr>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1" name="Freeform 20">
              <a:extLst>
                <a:ext uri="{FF2B5EF4-FFF2-40B4-BE49-F238E27FC236}">
                  <a16:creationId xmlns="" xmlns:a16="http://schemas.microsoft.com/office/drawing/2014/main" id="{72C96EC7-96FE-4D86-B07D-BD8C3E5F6110}"/>
                </a:ext>
              </a:extLst>
            </p:cNvPr>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2" name="Freeform 21">
              <a:extLst>
                <a:ext uri="{FF2B5EF4-FFF2-40B4-BE49-F238E27FC236}">
                  <a16:creationId xmlns="" xmlns:a16="http://schemas.microsoft.com/office/drawing/2014/main" id="{05047C8F-0CB8-4600-A432-4E7D850807BF}"/>
                </a:ext>
              </a:extLst>
            </p:cNvPr>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sp>
          <p:nvSpPr>
            <p:cNvPr id="103" name="Freeform 22">
              <a:extLst>
                <a:ext uri="{FF2B5EF4-FFF2-40B4-BE49-F238E27FC236}">
                  <a16:creationId xmlns="" xmlns:a16="http://schemas.microsoft.com/office/drawing/2014/main" id="{5BEB26F3-1583-43B8-A192-509A0385C998}"/>
                </a:ext>
              </a:extLst>
            </p:cNvPr>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endParaRPr>
            </a:p>
          </p:txBody>
        </p:sp>
      </p:grpSp>
      <p:grpSp>
        <p:nvGrpSpPr>
          <p:cNvPr id="104" name="组合 103">
            <a:extLst>
              <a:ext uri="{FF2B5EF4-FFF2-40B4-BE49-F238E27FC236}">
                <a16:creationId xmlns="" xmlns:a16="http://schemas.microsoft.com/office/drawing/2014/main" id="{0C1EEB49-82A7-46BD-B950-365F47B76C46}"/>
              </a:ext>
            </a:extLst>
          </p:cNvPr>
          <p:cNvGrpSpPr>
            <a:grpSpLocks noChangeAspect="1"/>
          </p:cNvGrpSpPr>
          <p:nvPr/>
        </p:nvGrpSpPr>
        <p:grpSpPr>
          <a:xfrm>
            <a:off x="1857084" y="3791568"/>
            <a:ext cx="308014" cy="344461"/>
            <a:chOff x="5999255" y="3275006"/>
            <a:chExt cx="402656" cy="450303"/>
          </a:xfrm>
          <a:solidFill>
            <a:srgbClr val="FEFEFE"/>
          </a:solidFill>
          <a:effectLst/>
        </p:grpSpPr>
        <p:sp>
          <p:nvSpPr>
            <p:cNvPr id="105" name="Freeform 108">
              <a:extLst>
                <a:ext uri="{FF2B5EF4-FFF2-40B4-BE49-F238E27FC236}">
                  <a16:creationId xmlns="" xmlns:a16="http://schemas.microsoft.com/office/drawing/2014/main" id="{92B8D78B-2315-4207-92E6-F5EB42591A50}"/>
                </a:ext>
              </a:extLst>
            </p:cNvPr>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9">
              <a:extLst>
                <a:ext uri="{FF2B5EF4-FFF2-40B4-BE49-F238E27FC236}">
                  <a16:creationId xmlns="" xmlns:a16="http://schemas.microsoft.com/office/drawing/2014/main" id="{2BA92C86-697A-4AAD-BB54-107F1135462C}"/>
                </a:ext>
              </a:extLst>
            </p:cNvPr>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10">
              <a:extLst>
                <a:ext uri="{FF2B5EF4-FFF2-40B4-BE49-F238E27FC236}">
                  <a16:creationId xmlns="" xmlns:a16="http://schemas.microsoft.com/office/drawing/2014/main" id="{6A1AAE29-E05B-4511-9E3E-B97D69657F74}"/>
                </a:ext>
              </a:extLst>
            </p:cNvPr>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11">
              <a:extLst>
                <a:ext uri="{FF2B5EF4-FFF2-40B4-BE49-F238E27FC236}">
                  <a16:creationId xmlns="" xmlns:a16="http://schemas.microsoft.com/office/drawing/2014/main" id="{F19C6A96-EB53-4F48-9715-F62CAF7B7C18}"/>
                </a:ext>
              </a:extLst>
            </p:cNvPr>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2">
              <a:extLst>
                <a:ext uri="{FF2B5EF4-FFF2-40B4-BE49-F238E27FC236}">
                  <a16:creationId xmlns="" xmlns:a16="http://schemas.microsoft.com/office/drawing/2014/main" id="{48558886-F1E7-422C-9FD8-D5878EBEE8A4}"/>
                </a:ext>
              </a:extLst>
            </p:cNvPr>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0" name="组合 109">
            <a:extLst>
              <a:ext uri="{FF2B5EF4-FFF2-40B4-BE49-F238E27FC236}">
                <a16:creationId xmlns="" xmlns:a16="http://schemas.microsoft.com/office/drawing/2014/main" id="{8A5FE316-1E2C-4D23-866A-44647F947CE3}"/>
              </a:ext>
            </a:extLst>
          </p:cNvPr>
          <p:cNvGrpSpPr/>
          <p:nvPr/>
        </p:nvGrpSpPr>
        <p:grpSpPr>
          <a:xfrm>
            <a:off x="1846265" y="4811303"/>
            <a:ext cx="299206" cy="319839"/>
            <a:chOff x="4557733" y="2434359"/>
            <a:chExt cx="512624" cy="510606"/>
          </a:xfrm>
          <a:solidFill>
            <a:schemeClr val="bg1"/>
          </a:solidFill>
        </p:grpSpPr>
        <p:sp>
          <p:nvSpPr>
            <p:cNvPr id="111" name="Freeform 7">
              <a:extLst>
                <a:ext uri="{FF2B5EF4-FFF2-40B4-BE49-F238E27FC236}">
                  <a16:creationId xmlns="" xmlns:a16="http://schemas.microsoft.com/office/drawing/2014/main" id="{49D8E99A-CEE2-4907-9AC1-11A576053460}"/>
                </a:ext>
              </a:extLst>
            </p:cNvPr>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8">
              <a:extLst>
                <a:ext uri="{FF2B5EF4-FFF2-40B4-BE49-F238E27FC236}">
                  <a16:creationId xmlns="" xmlns:a16="http://schemas.microsoft.com/office/drawing/2014/main" id="{C1CCD222-1458-468A-92E8-516658AB9367}"/>
                </a:ext>
              </a:extLst>
            </p:cNvPr>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grpSp>
      <p:grpSp>
        <p:nvGrpSpPr>
          <p:cNvPr id="113" name="组合 112">
            <a:extLst>
              <a:ext uri="{FF2B5EF4-FFF2-40B4-BE49-F238E27FC236}">
                <a16:creationId xmlns="" xmlns:a16="http://schemas.microsoft.com/office/drawing/2014/main" id="{26EBE9D6-2CA1-45EE-9ADE-E9685154F44F}"/>
              </a:ext>
            </a:extLst>
          </p:cNvPr>
          <p:cNvGrpSpPr/>
          <p:nvPr/>
        </p:nvGrpSpPr>
        <p:grpSpPr>
          <a:xfrm>
            <a:off x="1811809" y="5815493"/>
            <a:ext cx="318117" cy="312169"/>
            <a:chOff x="6159731" y="1864447"/>
            <a:chExt cx="469385" cy="451400"/>
          </a:xfrm>
          <a:solidFill>
            <a:schemeClr val="bg1"/>
          </a:solidFill>
        </p:grpSpPr>
        <p:sp>
          <p:nvSpPr>
            <p:cNvPr id="114" name="Oval 131">
              <a:extLst>
                <a:ext uri="{FF2B5EF4-FFF2-40B4-BE49-F238E27FC236}">
                  <a16:creationId xmlns="" xmlns:a16="http://schemas.microsoft.com/office/drawing/2014/main" id="{8F223335-73A4-48E8-8007-C4DEE12AF890}"/>
                </a:ext>
              </a:extLst>
            </p:cNvPr>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115" name="Freeform 134">
              <a:extLst>
                <a:ext uri="{FF2B5EF4-FFF2-40B4-BE49-F238E27FC236}">
                  <a16:creationId xmlns="" xmlns:a16="http://schemas.microsoft.com/office/drawing/2014/main" id="{8D2CEBBF-7E5F-48DA-916D-061F5742DDE5}"/>
                </a:ext>
              </a:extLst>
            </p:cNvPr>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spTree>
    <p:extLst>
      <p:ext uri="{BB962C8B-B14F-4D97-AF65-F5344CB8AC3E}">
        <p14:creationId xmlns:p14="http://schemas.microsoft.com/office/powerpoint/2010/main" val="2750745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2267</Words>
  <Application>Microsoft Office PowerPoint</Application>
  <PresentationFormat>自定义</PresentationFormat>
  <Paragraphs>603</Paragraphs>
  <Slides>81</Slides>
  <Notes>0</Notes>
  <HiddenSlides>0</HiddenSlides>
  <MMClips>0</MMClips>
  <ScaleCrop>false</ScaleCrop>
  <HeadingPairs>
    <vt:vector size="4" baseType="variant">
      <vt:variant>
        <vt:lpstr>主题</vt:lpstr>
      </vt:variant>
      <vt:variant>
        <vt:i4>9</vt:i4>
      </vt:variant>
      <vt:variant>
        <vt:lpstr>幻灯片标题</vt:lpstr>
      </vt:variant>
      <vt:variant>
        <vt:i4>81</vt:i4>
      </vt:variant>
    </vt:vector>
  </HeadingPairs>
  <TitlesOfParts>
    <vt:vector size="90" baseType="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陈安侍</cp:lastModifiedBy>
  <cp:revision>166</cp:revision>
  <dcterms:created xsi:type="dcterms:W3CDTF">2016-03-18T15:29:11Z</dcterms:created>
  <dcterms:modified xsi:type="dcterms:W3CDTF">2019-01-15T14:45:01Z</dcterms:modified>
</cp:coreProperties>
</file>